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68" r:id="rId4"/>
  </p:sldMasterIdLst>
  <p:notesMasterIdLst>
    <p:notesMasterId r:id="rId37"/>
  </p:notesMasterIdLst>
  <p:handoutMasterIdLst>
    <p:handoutMasterId r:id="rId38"/>
  </p:handoutMasterIdLst>
  <p:sldIdLst>
    <p:sldId id="258" r:id="rId5"/>
    <p:sldId id="256" r:id="rId6"/>
    <p:sldId id="259" r:id="rId7"/>
    <p:sldId id="260" r:id="rId8"/>
    <p:sldId id="261" r:id="rId9"/>
    <p:sldId id="2147479704" r:id="rId10"/>
    <p:sldId id="272" r:id="rId11"/>
    <p:sldId id="262" r:id="rId12"/>
    <p:sldId id="285" r:id="rId13"/>
    <p:sldId id="263" r:id="rId14"/>
    <p:sldId id="284" r:id="rId15"/>
    <p:sldId id="271" r:id="rId16"/>
    <p:sldId id="275" r:id="rId17"/>
    <p:sldId id="278" r:id="rId18"/>
    <p:sldId id="274" r:id="rId19"/>
    <p:sldId id="273" r:id="rId20"/>
    <p:sldId id="265" r:id="rId21"/>
    <p:sldId id="279" r:id="rId22"/>
    <p:sldId id="280" r:id="rId23"/>
    <p:sldId id="266" r:id="rId24"/>
    <p:sldId id="267" r:id="rId25"/>
    <p:sldId id="281" r:id="rId26"/>
    <p:sldId id="282" r:id="rId27"/>
    <p:sldId id="268" r:id="rId28"/>
    <p:sldId id="269" r:id="rId29"/>
    <p:sldId id="270" r:id="rId30"/>
    <p:sldId id="283" r:id="rId31"/>
    <p:sldId id="2147483647" r:id="rId32"/>
    <p:sldId id="2134805434" r:id="rId33"/>
    <p:sldId id="264" r:id="rId34"/>
    <p:sldId id="277" r:id="rId35"/>
    <p:sldId id="276"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Einführung in den Kurs" id="{12FEF065-B3A6-4543-940D-FBE533E61D6D}">
          <p14:sldIdLst>
            <p14:sldId id="258"/>
            <p14:sldId id="256"/>
          </p14:sldIdLst>
        </p14:section>
        <p14:section name="Hauptsitzung" id="{5596754D-FF73-4CAE-B8D4-DBC593DDF241}">
          <p14:sldIdLst>
            <p14:sldId id="259"/>
            <p14:sldId id="260"/>
            <p14:sldId id="261"/>
            <p14:sldId id="2147479704"/>
            <p14:sldId id="272"/>
            <p14:sldId id="262"/>
            <p14:sldId id="285"/>
            <p14:sldId id="263"/>
            <p14:sldId id="284"/>
            <p14:sldId id="271"/>
            <p14:sldId id="275"/>
            <p14:sldId id="278"/>
            <p14:sldId id="274"/>
            <p14:sldId id="273"/>
            <p14:sldId id="265"/>
            <p14:sldId id="279"/>
            <p14:sldId id="280"/>
            <p14:sldId id="266"/>
            <p14:sldId id="267"/>
            <p14:sldId id="281"/>
            <p14:sldId id="282"/>
            <p14:sldId id="268"/>
            <p14:sldId id="269"/>
            <p14:sldId id="270"/>
            <p14:sldId id="283"/>
            <p14:sldId id="2147483647"/>
            <p14:sldId id="2134805434"/>
            <p14:sldId id="264"/>
            <p14:sldId id="277"/>
            <p14:sldId id="276"/>
          </p14:sldIdLst>
        </p14:section>
        <p14:section name="Schlussfolgerung" id="{80DCB41F-D5A1-425B-8073-1AED09A6F3FE}">
          <p14:sldIdLst/>
        </p14:section>
      </p14:sectionLst>
    </p:ext>
    <p:ext uri="{EFAFB233-063F-42B5-8137-9DF3F51BA10A}">
      <p15:sldGuideLst xmlns:p15="http://schemas.microsoft.com/office/powerpoint/2012/main">
        <p15:guide id="1" pos="4224" userDrawn="1">
          <p15:clr>
            <a:srgbClr val="A4A3A4"/>
          </p15:clr>
        </p15:guide>
        <p15:guide id="2" orient="horz" pos="2160">
          <p15:clr>
            <a:srgbClr val="A4A3A4"/>
          </p15:clr>
        </p15:guide>
        <p15:guide id="3" pos="584" userDrawn="1">
          <p15:clr>
            <a:srgbClr val="A4A3A4"/>
          </p15:clr>
        </p15:guide>
        <p15:guide id="5" pos="29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EDE1"/>
    <a:srgbClr val="F4F3F5"/>
    <a:srgbClr val="E7E6E1"/>
    <a:srgbClr val="F0F0F0"/>
    <a:srgbClr val="743A1E"/>
    <a:srgbClr val="F7F6F7"/>
    <a:srgbClr val="275272"/>
    <a:srgbClr val="F1F0F2"/>
    <a:srgbClr val="F2F2F2"/>
    <a:srgbClr val="F2F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AF92D-20DE-4365-A6B3-8F91894A9731}" v="3" dt="2025-02-14T21:31:5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7870" autoAdjust="0"/>
    <p:restoredTop sz="94660"/>
  </p:normalViewPr>
  <p:slideViewPr>
    <p:cSldViewPr snapToGrid="0">
      <p:cViewPr>
        <p:scale>
          <a:sx n="100" d="100"/>
          <a:sy n="100" d="100"/>
        </p:scale>
        <p:origin x="2054" y="466"/>
      </p:cViewPr>
      <p:guideLst>
        <p:guide pos="4224"/>
        <p:guide orient="horz" pos="2160"/>
        <p:guide pos="584"/>
        <p:guide pos="29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688454-C025-467B-BC07-324D7250F171}" type="datetime8">
              <a:rPr lang="en-US" smtClean="0">
                <a:latin typeface="Segoe UI" pitchFamily="34" charset="0"/>
              </a:rPr>
              <a:t>3/13/2025 3:33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ECC9B7F-56AD-4C6E-9C09-59539C8F5498}" type="datetime8">
              <a:rPr lang="en-US" smtClean="0"/>
              <a:t>3/13/2025 3:33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67BBB6-3EE9-468B-880F-B9763807E13F}"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
        <p:nvSpPr>
          <p:cNvPr id="8" name="Footer Placeholder 7">
            <a:extLst>
              <a:ext uri="{FF2B5EF4-FFF2-40B4-BE49-F238E27FC236}">
                <a16:creationId xmlns:a16="http://schemas.microsoft.com/office/drawing/2014/main" id="{D346DCCE-FE69-0189-445A-E438221C153E}"/>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18713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99948CA5-7F2F-4370-8ABC-0E48D0595019}"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8" name="Footer Placeholder 7">
            <a:extLst>
              <a:ext uri="{FF2B5EF4-FFF2-40B4-BE49-F238E27FC236}">
                <a16:creationId xmlns:a16="http://schemas.microsoft.com/office/drawing/2014/main" id="{C49F1140-CF31-5F58-4F7C-F3FC9BD74C83}"/>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13348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sz="900"/>
              <a:t>Dieses Bild wurde in Copilot mit Microsoft Designer mit den Wörtern auf der linken Seite erstellt.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de-DE" sz="900"/>
              <a:t>Warum denken Sie, dass die Wörter möglicherweise falsch geschrieben sind?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de-DE" sz="900"/>
              <a:t>Antwort von Copilot:</a:t>
            </a:r>
          </a:p>
          <a:p>
            <a:pPr algn="l"/>
            <a:r>
              <a:rPr lang="de-DE" b="0" i="0">
                <a:solidFill>
                  <a:srgbClr val="242424"/>
                </a:solidFill>
                <a:effectLst/>
                <a:latin typeface="Segoe UI" panose="020B0502040204020203" pitchFamily="34" charset="0"/>
              </a:rPr>
              <a:t>Die falsch geschriebenen Wörter in den Bildern sind wahrscheinlich auf die Einschränkungen des Bilderzeugungsmodells zurückzuführen. Diese Modelle haben manchmal Schwierigkeiten mit der genauen Wiedergabe von Text, insbesondere bei der Erstellung komplexer oder künstlerischer Bilder.</a:t>
            </a:r>
          </a:p>
          <a:p>
            <a:pPr algn="l"/>
            <a:endParaRPr lang="en-US" b="0" i="0">
              <a:solidFill>
                <a:srgbClr val="242424"/>
              </a:solidFill>
              <a:effectLst/>
              <a:latin typeface="Segoe UI" panose="020B0502040204020203" pitchFamily="34" charset="0"/>
            </a:endParaRPr>
          </a:p>
          <a:p>
            <a:pPr algn="l"/>
            <a:r>
              <a:rPr lang="de-DE" b="0" i="0">
                <a:solidFill>
                  <a:srgbClr val="242424"/>
                </a:solidFill>
                <a:effectLst/>
                <a:latin typeface="Segoe UI" panose="020B0502040204020203" pitchFamily="34" charset="0"/>
              </a:rPr>
              <a:t>Wenn Sie dies erklären müssen, können Sie erwähnen, dass der Schwerpunkt bei der Bilderstellung auf den visuellen und thematischen Elementen und nicht auf der Textgenauigkeit lag. Das Hauptziel bestand darin, das Wesen einer Person einzufangen, die über Designtalent verfügt und sich magische Erlebnisse ausdenkt. Wenn Sie Anpassungen oder weitere Unterstützung benötigen, lassen Sie es mich bitte wissen!</a:t>
            </a:r>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2BC5C072-4801-425D-A948-E877DF0AEEDA}"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
        <p:nvSpPr>
          <p:cNvPr id="8" name="Footer Placeholder 7">
            <a:extLst>
              <a:ext uri="{FF2B5EF4-FFF2-40B4-BE49-F238E27FC236}">
                <a16:creationId xmlns:a16="http://schemas.microsoft.com/office/drawing/2014/main" id="{A88BB9A2-7269-2149-DC57-D5CF44994638}"/>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1744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i="0">
                <a:solidFill>
                  <a:srgbClr val="242424"/>
                </a:solidFill>
                <a:effectLst/>
                <a:latin typeface="Segoe UI" panose="020B0502040204020203" pitchFamily="34" charset="0"/>
              </a:rPr>
              <a:t> „Mad Libs®“ ist eine eingetragene Marke der Penguin Group (USA) Inc. Dies stellt keinerlei Endorsement oder Verbindung mit dem Markeninhaber dar und wird nur zu Veranschaulichungszwecken verwendet. </a:t>
            </a:r>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E22E52AB-2232-448E-AE14-8D4F8CCE94CF}"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8" name="Footer Placeholder 7">
            <a:extLst>
              <a:ext uri="{FF2B5EF4-FFF2-40B4-BE49-F238E27FC236}">
                <a16:creationId xmlns:a16="http://schemas.microsoft.com/office/drawing/2014/main" id="{6F2BE37C-486E-8219-196C-CF1ACAA0F418}"/>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2129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DC6328BF-226A-46F6-AD7F-D7D2C321883E}"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8" name="Footer Placeholder 7">
            <a:extLst>
              <a:ext uri="{FF2B5EF4-FFF2-40B4-BE49-F238E27FC236}">
                <a16:creationId xmlns:a16="http://schemas.microsoft.com/office/drawing/2014/main" id="{4D2E6218-5FA0-2B9D-1A1A-C6ED3201D6FD}"/>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227244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02A9862-378B-491B-8D7F-A5E100612BAD}"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8" name="Footer Placeholder 7">
            <a:extLst>
              <a:ext uri="{FF2B5EF4-FFF2-40B4-BE49-F238E27FC236}">
                <a16:creationId xmlns:a16="http://schemas.microsoft.com/office/drawing/2014/main" id="{1545ABA6-4AF3-A207-CD32-D45972E0BB65}"/>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651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A17C3E-AEDD-4BD2-957E-32EDC4C87053}"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8" name="Footer Placeholder 7">
            <a:extLst>
              <a:ext uri="{FF2B5EF4-FFF2-40B4-BE49-F238E27FC236}">
                <a16:creationId xmlns:a16="http://schemas.microsoft.com/office/drawing/2014/main" id="{A32E0E5B-3027-8C40-3A43-58BF86643981}"/>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24837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57B4-DAC2-30ED-B900-9C3DF808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ECA-5E0F-12A2-84C2-CDB349CA5B1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7871A6E-4FA5-D56F-2149-A8B2FD17EEAC}"/>
              </a:ext>
            </a:extLst>
          </p:cNvPr>
          <p:cNvSpPr>
            <a:spLocks noGrp="1"/>
          </p:cNvSpPr>
          <p:nvPr>
            <p:ph type="body" sz="quarter" idx="3"/>
          </p:nvPr>
        </p:nvSpPr>
        <p:spPr/>
        <p:txBody>
          <a:bodyPr/>
          <a:lstStyle/>
          <a:p>
            <a:r>
              <a:rPr lang="de-DE" i="1"/>
              <a:t>Ermutigen Sie alle Lernenden, ihre Ergebnisse zu teilen und über die Prompting-Techniken zu diskutieren, die für sie gut funktioniert haben.</a:t>
            </a:r>
          </a:p>
        </p:txBody>
      </p:sp>
      <p:sp>
        <p:nvSpPr>
          <p:cNvPr id="4" name="Slide Number Placeholder 3">
            <a:extLst>
              <a:ext uri="{FF2B5EF4-FFF2-40B4-BE49-F238E27FC236}">
                <a16:creationId xmlns:a16="http://schemas.microsoft.com/office/drawing/2014/main" id="{BAA66B29-321E-8BDA-AE19-C217B45CEB3A}"/>
              </a:ext>
            </a:extLst>
          </p:cNvPr>
          <p:cNvSpPr>
            <a:spLocks noGrp="1"/>
          </p:cNvSpPr>
          <p:nvPr>
            <p:ph type="sldNum" sz="quarter" idx="5"/>
          </p:nvPr>
        </p:nvSpPr>
        <p:spPr/>
      </p:sp>
      <p:sp>
        <p:nvSpPr>
          <p:cNvPr id="5" name="Footer Placeholder 4">
            <a:extLst>
              <a:ext uri="{FF2B5EF4-FFF2-40B4-BE49-F238E27FC236}">
                <a16:creationId xmlns:a16="http://schemas.microsoft.com/office/drawing/2014/main" id="{07A520A6-9CA3-DBE0-F9CB-4E87A202C07E}"/>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328044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de-DE" b="0" i="1">
                <a:solidFill>
                  <a:srgbClr val="161616"/>
                </a:solidFill>
                <a:effectLst/>
                <a:highlight>
                  <a:srgbClr val="FFFFFF"/>
                </a:highlight>
                <a:latin typeface="Segoe UI" panose="020B0502040204020203" pitchFamily="34" charset="0"/>
              </a:rPr>
              <a:t>Geben Sie den Lernenden ein paar Minuten Zeit, um über jede Frage nachzudenken. Verwenden Sie die Folienanimation, um die korrekten Antworten aufzudecken.</a:t>
            </a:r>
          </a:p>
          <a:p>
            <a:pPr algn="l"/>
            <a:endParaRPr lang="en-GB" b="0" i="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177CD65-41C2-4EA8-879E-11EBCA8A5396}" type="datetime8">
              <a:rPr lang="en-US" smtClean="0"/>
              <a:t>3/13/2025 3:33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
        <p:nvSpPr>
          <p:cNvPr id="8" name="Footer Placeholder 7">
            <a:extLst>
              <a:ext uri="{FF2B5EF4-FFF2-40B4-BE49-F238E27FC236}">
                <a16:creationId xmlns:a16="http://schemas.microsoft.com/office/drawing/2014/main" id="{AA758026-F907-0F2A-096D-02CB24A44AB3}"/>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127817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08F9CF70-F1B7-40BF-A2CD-14E753EA6C88}"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8" name="Footer Placeholder 7">
            <a:extLst>
              <a:ext uri="{FF2B5EF4-FFF2-40B4-BE49-F238E27FC236}">
                <a16:creationId xmlns:a16="http://schemas.microsoft.com/office/drawing/2014/main" id="{732F946D-DCFC-0868-3FD1-38962D90F9AD}"/>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23550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8799BA5-18CF-4BD0-A1A1-A6CA79D7ACB4}"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8" name="Footer Placeholder 7">
            <a:extLst>
              <a:ext uri="{FF2B5EF4-FFF2-40B4-BE49-F238E27FC236}">
                <a16:creationId xmlns:a16="http://schemas.microsoft.com/office/drawing/2014/main" id="{F2F16012-5AEF-1B73-7192-0D4239EF73D2}"/>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40620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EF98293-FA0C-4065-A7D8-2ED874BE9910}"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8" name="Footer Placeholder 7">
            <a:extLst>
              <a:ext uri="{FF2B5EF4-FFF2-40B4-BE49-F238E27FC236}">
                <a16:creationId xmlns:a16="http://schemas.microsoft.com/office/drawing/2014/main" id="{16F704B8-E545-8B05-5992-8E8AF68930C0}"/>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25108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CC59DB1-4292-494F-B4DE-5DBB22FA12F6}"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8" name="Footer Placeholder 7">
            <a:extLst>
              <a:ext uri="{FF2B5EF4-FFF2-40B4-BE49-F238E27FC236}">
                <a16:creationId xmlns:a16="http://schemas.microsoft.com/office/drawing/2014/main" id="{F2C20375-68C2-6384-9227-A85D8C945353}"/>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17301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B2E9658F-668D-484A-AFF1-1DFD3ED278CB}"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8" name="Footer Placeholder 7">
            <a:extLst>
              <a:ext uri="{FF2B5EF4-FFF2-40B4-BE49-F238E27FC236}">
                <a16:creationId xmlns:a16="http://schemas.microsoft.com/office/drawing/2014/main" id="{E7522D10-B368-FF01-4B72-3C68F333846B}"/>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195264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83C29D9-C969-444B-9E68-96704D65543A}"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
        <p:nvSpPr>
          <p:cNvPr id="8" name="Footer Placeholder 7">
            <a:extLst>
              <a:ext uri="{FF2B5EF4-FFF2-40B4-BE49-F238E27FC236}">
                <a16:creationId xmlns:a16="http://schemas.microsoft.com/office/drawing/2014/main" id="{AC44595F-3317-DC91-227C-9EAA73049127}"/>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33591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C9BC4C1-68B6-48F7-8DC1-0BCCCCFFC15D}"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
        <p:nvSpPr>
          <p:cNvPr id="8" name="Footer Placeholder 7">
            <a:extLst>
              <a:ext uri="{FF2B5EF4-FFF2-40B4-BE49-F238E27FC236}">
                <a16:creationId xmlns:a16="http://schemas.microsoft.com/office/drawing/2014/main" id="{680375E1-F66E-4831-42FA-97BD1F1B08F4}"/>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13295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1A9F1CEC-012C-45B3-976D-92CF74006199}"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
        <p:nvSpPr>
          <p:cNvPr id="8" name="Footer Placeholder 7">
            <a:extLst>
              <a:ext uri="{FF2B5EF4-FFF2-40B4-BE49-F238E27FC236}">
                <a16:creationId xmlns:a16="http://schemas.microsoft.com/office/drawing/2014/main" id="{67C8E9EC-D11E-A01F-781D-57F3A5ADEBA9}"/>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181992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4E78D18-8F9A-41A0-B663-80C2F72EB9C1}" type="datetime8">
              <a:rPr lang="en-US" smtClean="0"/>
              <a:t>3/13/2025 3:33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
        <p:nvSpPr>
          <p:cNvPr id="8" name="Footer Placeholder 7">
            <a:extLst>
              <a:ext uri="{FF2B5EF4-FFF2-40B4-BE49-F238E27FC236}">
                <a16:creationId xmlns:a16="http://schemas.microsoft.com/office/drawing/2014/main" id="{BC51279A-521A-ECF2-703C-37023F693BA4}"/>
              </a:ext>
            </a:extLst>
          </p:cNvPr>
          <p:cNvSpPr>
            <a:spLocks noGrp="1"/>
          </p:cNvSpPr>
          <p:nvPr>
            <p:ph type="ftr" sz="quarter" idx="4"/>
          </p:nvPr>
        </p:nvSpPr>
        <p:spPr/>
        <p:txBody>
          <a:bodyPr/>
          <a:lstStyle/>
          <a:p>
            <a:pPr defTabSz="914099" eaLnBrk="0" hangingPunct="0"/>
            <a:r>
              <a:rPr lang="de-DE"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Alle Rechte vorbehalten.</a:t>
            </a:r>
          </a:p>
        </p:txBody>
      </p:sp>
    </p:spTree>
    <p:extLst>
      <p:ext uri="{BB962C8B-B14F-4D97-AF65-F5344CB8AC3E}">
        <p14:creationId xmlns:p14="http://schemas.microsoft.com/office/powerpoint/2010/main" val="2244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54274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36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918721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0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928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749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894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4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5828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84837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76160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060055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4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0623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2514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832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94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29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a:t>Click to edit title style</a:t>
            </a:r>
          </a:p>
        </p:txBody>
      </p:sp>
    </p:spTree>
    <p:extLst>
      <p:ext uri="{BB962C8B-B14F-4D97-AF65-F5344CB8AC3E}">
        <p14:creationId xmlns:p14="http://schemas.microsoft.com/office/powerpoint/2010/main" val="728718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02886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5550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53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4253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9206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9912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890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499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139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6084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932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5245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792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53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677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67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29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762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798582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848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106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41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5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606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8192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5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54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8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083780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73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968369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037336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291871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2851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1589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80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71570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1751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11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752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316936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00967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3023196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36881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4020007"/>
            <a:ext cx="11025188" cy="43088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996254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6705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554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473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0226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0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987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51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116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38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9566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4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4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48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904753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92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770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90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2511163"/>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 id="2147485101" r:id="rId33"/>
    <p:sldLayoutId id="2147485102" r:id="rId34"/>
    <p:sldLayoutId id="2147485103" r:id="rId35"/>
    <p:sldLayoutId id="2147485104" r:id="rId36"/>
    <p:sldLayoutId id="2147485105" r:id="rId37"/>
    <p:sldLayoutId id="2147485106" r:id="rId38"/>
    <p:sldLayoutId id="2147485107" r:id="rId39"/>
    <p:sldLayoutId id="2147485108" r:id="rId40"/>
    <p:sldLayoutId id="2147485109" r:id="rId41"/>
    <p:sldLayoutId id="2147485110" r:id="rId42"/>
    <p:sldLayoutId id="2147485111" r:id="rId43"/>
    <p:sldLayoutId id="2147485112" r:id="rId44"/>
    <p:sldLayoutId id="2147485113" r:id="rId45"/>
    <p:sldLayoutId id="2147485114" r:id="rId46"/>
    <p:sldLayoutId id="2147485115" r:id="rId47"/>
    <p:sldLayoutId id="2147485116" r:id="rId48"/>
    <p:sldLayoutId id="2147485117" r:id="rId49"/>
    <p:sldLayoutId id="2147485118" r:id="rId50"/>
    <p:sldLayoutId id="2147485119" r:id="rId51"/>
    <p:sldLayoutId id="2147485120" r:id="rId52"/>
    <p:sldLayoutId id="2147485121" r:id="rId53"/>
    <p:sldLayoutId id="2147485122" r:id="rId54"/>
    <p:sldLayoutId id="2147485123" r:id="rId55"/>
    <p:sldLayoutId id="2147485124" r:id="rId56"/>
    <p:sldLayoutId id="2147485125" r:id="rId57"/>
    <p:sldLayoutId id="2147485126" r:id="rId58"/>
    <p:sldLayoutId id="2147485127" r:id="rId59"/>
    <p:sldLayoutId id="2147485128" r:id="rId60"/>
    <p:sldLayoutId id="2147485129" r:id="rId61"/>
    <p:sldLayoutId id="2147485130" r:id="rId62"/>
    <p:sldLayoutId id="2147485131" r:id="rId63"/>
    <p:sldLayoutId id="2147485132" r:id="rId64"/>
    <p:sldLayoutId id="2147485133" r:id="rId65"/>
    <p:sldLayoutId id="2147485134" r:id="rId66"/>
    <p:sldLayoutId id="2147485135" r:id="rId67"/>
    <p:sldLayoutId id="2147485136" r:id="rId68"/>
    <p:sldLayoutId id="2147485137" r:id="rId69"/>
    <p:sldLayoutId id="2147485138" r:id="rId70"/>
    <p:sldLayoutId id="2147485139" r:id="rId71"/>
    <p:sldLayoutId id="2147485140" r:id="rId72"/>
    <p:sldLayoutId id="2147485141" r:id="rId73"/>
    <p:sldLayoutId id="2147485142" r:id="rId74"/>
    <p:sldLayoutId id="2147485143" r:id="rId75"/>
    <p:sldLayoutId id="2147485144" r:id="rId76"/>
    <p:sldLayoutId id="2147485145" r:id="rId77"/>
    <p:sldLayoutId id="2147485146" r:id="rId78"/>
    <p:sldLayoutId id="2147485147" r:id="rId79"/>
    <p:sldLayoutId id="2147485148" r:id="rId80"/>
    <p:sldLayoutId id="2147485149" r:id="rId81"/>
    <p:sldLayoutId id="2147485150" r:id="rId82"/>
    <p:sldLayoutId id="2147485151" r:id="rId8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6" Type="http://schemas.openxmlformats.org/officeDocument/2006/relationships/image" Target="../media/image45.jpeg"/><Relationship Id="rId5" Type="http://schemas.openxmlformats.org/officeDocument/2006/relationships/image" Target="../media/image3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hyperlink" Target="https://copilot.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hyperlink" Target="https://aka.ms/explor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5DD1-EAB8-8AB8-FAB2-B65226E5B3DB}"/>
              </a:ext>
            </a:extLst>
          </p:cNvPr>
          <p:cNvSpPr>
            <a:spLocks noGrp="1"/>
          </p:cNvSpPr>
          <p:nvPr>
            <p:ph type="title"/>
          </p:nvPr>
        </p:nvSpPr>
        <p:spPr>
          <a:xfrm>
            <a:off x="585214" y="2819603"/>
            <a:ext cx="6494011" cy="1218795"/>
          </a:xfrm>
        </p:spPr>
        <p:txBody>
          <a:bodyPr vert="horz" wrap="square" lIns="0" tIns="0" rIns="0" bIns="0" rtlCol="0" anchor="b">
            <a:spAutoFit/>
          </a:bodyPr>
          <a:lstStyle/>
          <a:p>
            <a:r>
              <a:rPr lang="de-DE" sz="4400" dirty="0">
                <a:solidFill>
                  <a:schemeClr val="tx1"/>
                </a:solidFill>
                <a:ea typeface="+mj-ea"/>
                <a:cs typeface="+mj-cs"/>
              </a:rPr>
              <a:t>Microsoft Learn</a:t>
            </a:r>
            <a:br>
              <a:rPr lang="de-DE" dirty="0"/>
            </a:br>
            <a:r>
              <a:rPr lang="de-DE" sz="4400" dirty="0">
                <a:gradFill flip="none" rotWithShape="1">
                  <a:gsLst>
                    <a:gs pos="0">
                      <a:schemeClr val="accent1"/>
                    </a:gs>
                    <a:gs pos="100000">
                      <a:schemeClr val="accent2"/>
                    </a:gs>
                  </a:gsLst>
                  <a:lin ang="10800000" scaled="1"/>
                  <a:tileRect/>
                </a:gradFill>
                <a:ea typeface="+mj-ea"/>
                <a:cs typeface="+mj-cs"/>
              </a:rPr>
              <a:t>Gelegenheiten schaffen</a:t>
            </a:r>
          </a:p>
        </p:txBody>
      </p:sp>
      <p:sp>
        <p:nvSpPr>
          <p:cNvPr id="3" name="TextBox 2">
            <a:extLst>
              <a:ext uri="{FF2B5EF4-FFF2-40B4-BE49-F238E27FC236}">
                <a16:creationId xmlns:a16="http://schemas.microsoft.com/office/drawing/2014/main" id="{D382A955-5DA0-D95F-4045-D33BAC241BA8}"/>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354751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3DE2-B151-D805-01AD-8430413E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F25F-CFD4-10D3-B580-2E6B403B3762}"/>
              </a:ext>
            </a:extLst>
          </p:cNvPr>
          <p:cNvSpPr>
            <a:spLocks noGrp="1"/>
          </p:cNvSpPr>
          <p:nvPr>
            <p:ph type="title"/>
          </p:nvPr>
        </p:nvSpPr>
        <p:spPr>
          <a:xfrm>
            <a:off x="588263" y="457200"/>
            <a:ext cx="11018520" cy="492443"/>
          </a:xfrm>
        </p:spPr>
        <p:txBody>
          <a:bodyPr/>
          <a:lstStyle/>
          <a:p>
            <a:r>
              <a:rPr lang="de-DE"/>
              <a:t>Lerneinheit 1: Erste Schritte      </a:t>
            </a:r>
          </a:p>
        </p:txBody>
      </p:sp>
      <p:sp>
        <p:nvSpPr>
          <p:cNvPr id="52" name="Rectangle: Rounded Corners 51">
            <a:extLst>
              <a:ext uri="{FF2B5EF4-FFF2-40B4-BE49-F238E27FC236}">
                <a16:creationId xmlns:a16="http://schemas.microsoft.com/office/drawing/2014/main" id="{410FB810-9C14-4758-5B79-A02491AA419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53" name="Arrow: Bent 52">
            <a:extLst>
              <a:ext uri="{FF2B5EF4-FFF2-40B4-BE49-F238E27FC236}">
                <a16:creationId xmlns:a16="http://schemas.microsoft.com/office/drawing/2014/main" id="{BACDBFCC-3E58-6ACA-CDA6-023D66D8EF03}"/>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4" name="Rectangle: Rounded Corners 53">
            <a:extLst>
              <a:ext uri="{FF2B5EF4-FFF2-40B4-BE49-F238E27FC236}">
                <a16:creationId xmlns:a16="http://schemas.microsoft.com/office/drawing/2014/main" id="{2EA63B2F-92D3-AAF9-5E60-EE75A7584D1F}"/>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pic>
        <p:nvPicPr>
          <p:cNvPr id="55" name="Picture 54">
            <a:extLst>
              <a:ext uri="{FF2B5EF4-FFF2-40B4-BE49-F238E27FC236}">
                <a16:creationId xmlns:a16="http://schemas.microsoft.com/office/drawing/2014/main" id="{DCD68058-67ED-934E-9C59-C91DF463BC02}"/>
              </a:ext>
              <a:ext uri="{C183D7F6-B498-43B3-948B-1728B52AA6E4}">
                <adec:decorative xmlns:adec="http://schemas.microsoft.com/office/drawing/2017/decorative" val="1"/>
              </a:ext>
            </a:extLst>
          </p:cNvPr>
          <p:cNvPicPr>
            <a:picLocks noChangeAspect="1"/>
          </p:cNvPicPr>
          <p:nvPr/>
        </p:nvPicPr>
        <p:blipFill>
          <a:blip r:embed="rId2"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6" name="Arrow: Bent 55">
            <a:extLst>
              <a:ext uri="{FF2B5EF4-FFF2-40B4-BE49-F238E27FC236}">
                <a16:creationId xmlns:a16="http://schemas.microsoft.com/office/drawing/2014/main" id="{77BEC889-C128-0AD2-FE84-DDA4EA7EBC52}"/>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57" name="Picture 56">
            <a:extLst>
              <a:ext uri="{FF2B5EF4-FFF2-40B4-BE49-F238E27FC236}">
                <a16:creationId xmlns:a16="http://schemas.microsoft.com/office/drawing/2014/main" id="{6E6697F7-23A1-178C-BC33-8222F7E122B9}"/>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58" name="Arrow: U-Turn 57">
            <a:extLst>
              <a:ext uri="{FF2B5EF4-FFF2-40B4-BE49-F238E27FC236}">
                <a16:creationId xmlns:a16="http://schemas.microsoft.com/office/drawing/2014/main" id="{A0BFA189-ECF9-C816-61FA-F4FAF0F3EA8A}"/>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59" name="Group 58" descr="The image shows a section from a Microsoft Office application. The section displayed is part of the file menu, which includes options for managing documents. The options listed are: Home (highlighted in red), New, Open, Get Add-ins, Info, Save a Copy (highlighted in red), Save as Adobe PDF, and Print.">
            <a:extLst>
              <a:ext uri="{FF2B5EF4-FFF2-40B4-BE49-F238E27FC236}">
                <a16:creationId xmlns:a16="http://schemas.microsoft.com/office/drawing/2014/main" id="{C4CF746E-6D53-71A8-79EE-DC71188F86A3}"/>
              </a:ext>
            </a:extLst>
          </p:cNvPr>
          <p:cNvGrpSpPr/>
          <p:nvPr/>
        </p:nvGrpSpPr>
        <p:grpSpPr>
          <a:xfrm>
            <a:off x="7250133" y="300130"/>
            <a:ext cx="1908380" cy="4548094"/>
            <a:chOff x="6742249" y="300130"/>
            <a:chExt cx="1908380" cy="4548094"/>
          </a:xfrm>
        </p:grpSpPr>
        <p:sp>
          <p:nvSpPr>
            <p:cNvPr id="60" name="Arrow: U-Turn 59">
              <a:extLst>
                <a:ext uri="{FF2B5EF4-FFF2-40B4-BE49-F238E27FC236}">
                  <a16:creationId xmlns:a16="http://schemas.microsoft.com/office/drawing/2014/main" id="{CC47DA49-B2DD-7ED5-7545-4B419FB927F8}"/>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1" name="Arrow: Bent 60">
              <a:extLst>
                <a:ext uri="{FF2B5EF4-FFF2-40B4-BE49-F238E27FC236}">
                  <a16:creationId xmlns:a16="http://schemas.microsoft.com/office/drawing/2014/main" id="{F4606CA2-CC8A-28DE-277B-0E3D0A6C0931}"/>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17A54A13-CECC-8530-2470-20BC1171BAF6}"/>
                </a:ext>
              </a:extLst>
            </p:cNvPr>
            <p:cNvGrpSpPr/>
            <p:nvPr/>
          </p:nvGrpSpPr>
          <p:grpSpPr>
            <a:xfrm>
              <a:off x="6919098" y="451723"/>
              <a:ext cx="1560638" cy="4234403"/>
              <a:chOff x="9855197" y="1475201"/>
              <a:chExt cx="1589540" cy="4312823"/>
            </a:xfrm>
          </p:grpSpPr>
          <p:sp>
            <p:nvSpPr>
              <p:cNvPr id="63" name="Rectangle: Rounded Corners 62">
                <a:extLst>
                  <a:ext uri="{FF2B5EF4-FFF2-40B4-BE49-F238E27FC236}">
                    <a16:creationId xmlns:a16="http://schemas.microsoft.com/office/drawing/2014/main" id="{68E51E06-E73E-0C28-51D3-5A47CA80DDCE}"/>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4" name="Picture 63">
                <a:extLst>
                  <a:ext uri="{FF2B5EF4-FFF2-40B4-BE49-F238E27FC236}">
                    <a16:creationId xmlns:a16="http://schemas.microsoft.com/office/drawing/2014/main" id="{A7B326BF-525E-F20C-0E3E-10C2EE2AED23}"/>
                  </a:ext>
                </a:extLst>
              </p:cNvPr>
              <p:cNvPicPr>
                <a:picLocks noChangeAspect="1"/>
              </p:cNvPicPr>
              <p:nvPr/>
            </p:nvPicPr>
            <p:blipFill>
              <a:blip r:embed="rId4"/>
              <a:srcRect l="773" r="773"/>
              <a:stretch/>
            </p:blipFill>
            <p:spPr>
              <a:xfrm>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68" name="Arrow: U-Turn 67">
            <a:extLst>
              <a:ext uri="{FF2B5EF4-FFF2-40B4-BE49-F238E27FC236}">
                <a16:creationId xmlns:a16="http://schemas.microsoft.com/office/drawing/2014/main" id="{1AA0984F-C172-7F03-FBF6-83E5A31C1FF7}"/>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69" name="Table 354">
            <a:extLst>
              <a:ext uri="{FF2B5EF4-FFF2-40B4-BE49-F238E27FC236}">
                <a16:creationId xmlns:a16="http://schemas.microsoft.com/office/drawing/2014/main" id="{07216A24-20DE-063A-9E76-AFFDE627F42A}"/>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233743971"/>
              </p:ext>
            </p:extLst>
          </p:nvPr>
        </p:nvGraphicFramePr>
        <p:xfrm>
          <a:off x="709156" y="1430429"/>
          <a:ext cx="6347109" cy="3358895"/>
        </p:xfrm>
        <a:graphic>
          <a:graphicData uri="http://schemas.openxmlformats.org/drawingml/2006/table">
            <a:tbl>
              <a:tblPr firstRow="1" bandRow="1">
                <a:tableStyleId>{5C22544A-7EE6-4342-B048-85BDC9FD1C3A}</a:tableStyleId>
              </a:tblPr>
              <a:tblGrid>
                <a:gridCol w="413842">
                  <a:extLst>
                    <a:ext uri="{9D8B030D-6E8A-4147-A177-3AD203B41FA5}">
                      <a16:colId xmlns:a16="http://schemas.microsoft.com/office/drawing/2014/main" val="774820194"/>
                    </a:ext>
                  </a:extLst>
                </a:gridCol>
                <a:gridCol w="5933267">
                  <a:extLst>
                    <a:ext uri="{9D8B030D-6E8A-4147-A177-3AD203B41FA5}">
                      <a16:colId xmlns:a16="http://schemas.microsoft.com/office/drawing/2014/main" val="4243873998"/>
                    </a:ext>
                  </a:extLst>
                </a:gridCol>
              </a:tblGrid>
              <a:tr h="10171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noProof="0" dirty="0">
                          <a:ln>
                            <a:noFill/>
                          </a:ln>
                          <a:solidFill>
                            <a:schemeClr val="tx1"/>
                          </a:solidFill>
                          <a:effectLst/>
                          <a:uLnTx/>
                          <a:uFillTx/>
                          <a:latin typeface="+mj-lt"/>
                          <a:ea typeface="+mn-lt"/>
                          <a:cs typeface="Segoe UI"/>
                        </a:rPr>
                        <a:t>Öffnen Sie die Microsoft PowerPoint-Präsentation </a:t>
                      </a:r>
                      <a:br>
                        <a:rPr kumimoji="0" lang="de-DE" sz="1600" b="0" i="0" u="none" strike="noStrike" cap="none" normalizeH="0" baseline="0" noProof="0" dirty="0">
                          <a:ln>
                            <a:noFill/>
                          </a:ln>
                          <a:solidFill>
                            <a:schemeClr val="tx1"/>
                          </a:solidFill>
                          <a:effectLst/>
                          <a:uLnTx/>
                          <a:uFillTx/>
                          <a:latin typeface="+mj-lt"/>
                          <a:ea typeface="+mn-lt"/>
                          <a:cs typeface="Segoe UI"/>
                        </a:rPr>
                      </a:br>
                      <a:r>
                        <a:rPr kumimoji="0" lang="de-DE" sz="1600" b="0" i="0" u="none" strike="noStrike" cap="none" normalizeH="0" baseline="0" noProof="0" dirty="0">
                          <a:ln>
                            <a:noFill/>
                          </a:ln>
                          <a:solidFill>
                            <a:schemeClr val="tx1"/>
                          </a:solidFill>
                          <a:effectLst/>
                          <a:uLnTx/>
                          <a:uFillTx/>
                          <a:latin typeface="+mj-lt"/>
                          <a:ea typeface="+mn-lt"/>
                          <a:cs typeface="Segoe UI"/>
                        </a:rPr>
                        <a:t>„Explore AI_Presentation“.</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77540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2</a:t>
                      </a: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a:ln>
                            <a:noFill/>
                          </a:ln>
                          <a:solidFill>
                            <a:schemeClr val="tx1"/>
                          </a:solidFill>
                          <a:effectLst/>
                          <a:uLnTx/>
                          <a:uFillTx/>
                          <a:latin typeface="+mj-lt"/>
                          <a:ea typeface="+mn-lt"/>
                          <a:cs typeface="Segoe UI"/>
                        </a:rPr>
                        <a:t>Gehen Sie wie folgt vor, um eine Kopie der Datei zu erstellen, die Sie anschließend bearbeiten können:</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r h="1566313">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de-DE" sz="1400" dirty="0">
                          <a:solidFill>
                            <a:schemeClr val="tx1"/>
                          </a:solidFill>
                          <a:effectLst/>
                          <a:latin typeface="+mn-lt"/>
                          <a:ea typeface="+mn-lt"/>
                          <a:cs typeface="Segoe UI Semibold" panose="020B0702040204020203" pitchFamily="34" charset="0"/>
                        </a:rPr>
                        <a:t>Datei</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de-DE" sz="1400" dirty="0">
                          <a:solidFill>
                            <a:schemeClr val="tx1"/>
                          </a:solidFill>
                          <a:effectLst/>
                          <a:latin typeface="+mn-lt"/>
                          <a:ea typeface="+mn-lt"/>
                          <a:cs typeface="Segoe UI Semibold" panose="020B0702040204020203" pitchFamily="34" charset="0"/>
                        </a:rPr>
                        <a:t>Kopie speichern</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de-DE" sz="1400" dirty="0">
                          <a:solidFill>
                            <a:schemeClr val="tx1"/>
                          </a:solidFill>
                          <a:effectLst/>
                          <a:latin typeface="+mn-lt"/>
                          <a:ea typeface="+mn-lt"/>
                          <a:cs typeface="Segoe UI Semibold" panose="020B0702040204020203" pitchFamily="34" charset="0"/>
                        </a:rPr>
                        <a:t>Hängen Sie im Feld „Speichern unter“ Ihren Nachnamen oder Ihre Initialen an den Dateinamen an.</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de-DE" sz="1400" dirty="0">
                          <a:solidFill>
                            <a:schemeClr val="tx1"/>
                          </a:solidFill>
                          <a:effectLst/>
                          <a:latin typeface="+mn-lt"/>
                          <a:ea typeface="+mn-lt"/>
                          <a:cs typeface="Segoe UI Semibold" panose="020B0702040204020203" pitchFamily="34" charset="0"/>
                        </a:rPr>
                        <a:t>Wählen Sie „Speichern“ aus.</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dirty="0">
                        <a:ln>
                          <a:noFill/>
                        </a:ln>
                        <a:solidFill>
                          <a:schemeClr val="tx1"/>
                        </a:solidFill>
                        <a:effectLst/>
                        <a:uLnTx/>
                        <a:uFillTx/>
                        <a:latin typeface="+mj-lt"/>
                        <a:ea typeface="+mn-lt"/>
                        <a:cs typeface="Segoe UI"/>
                      </a:endParaRPr>
                    </a:p>
                  </a:txBody>
                  <a:tcPr marL="13716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70" name="Picture 69">
            <a:extLst>
              <a:ext uri="{FF2B5EF4-FFF2-40B4-BE49-F238E27FC236}">
                <a16:creationId xmlns:a16="http://schemas.microsoft.com/office/drawing/2014/main" id="{18A027D8-7F61-29A4-4089-10734672E65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71" name="Picture 70">
            <a:extLst>
              <a:ext uri="{FF2B5EF4-FFF2-40B4-BE49-F238E27FC236}">
                <a16:creationId xmlns:a16="http://schemas.microsoft.com/office/drawing/2014/main" id="{3D314FAC-6545-2368-5620-A2D684ECCFA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3" name="TextBox 2">
            <a:extLst>
              <a:ext uri="{FF2B5EF4-FFF2-40B4-BE49-F238E27FC236}">
                <a16:creationId xmlns:a16="http://schemas.microsoft.com/office/drawing/2014/main" id="{788A399E-F76A-C319-F848-CF1C5FC03FDE}"/>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pic>
        <p:nvPicPr>
          <p:cNvPr id="7" name="Picture 6" descr="A red line with a white background&#10;&#10;AI-generated content may be incorrect.">
            <a:extLst>
              <a:ext uri="{FF2B5EF4-FFF2-40B4-BE49-F238E27FC236}">
                <a16:creationId xmlns:a16="http://schemas.microsoft.com/office/drawing/2014/main" id="{DF67428A-CDC5-EC9C-3A55-095DF036A575}"/>
              </a:ext>
            </a:extLst>
          </p:cNvPr>
          <p:cNvPicPr>
            <a:picLocks noChangeAspect="1"/>
          </p:cNvPicPr>
          <p:nvPr/>
        </p:nvPicPr>
        <p:blipFill>
          <a:blip r:embed="rId6"/>
          <a:srcRect t="62091"/>
          <a:stretch/>
        </p:blipFill>
        <p:spPr>
          <a:xfrm>
            <a:off x="5507818" y="5254899"/>
            <a:ext cx="6585356" cy="815307"/>
          </a:xfrm>
          <a:prstGeom prst="rect">
            <a:avLst/>
          </a:prstGeom>
        </p:spPr>
      </p:pic>
    </p:spTree>
    <p:extLst>
      <p:ext uri="{BB962C8B-B14F-4D97-AF65-F5344CB8AC3E}">
        <p14:creationId xmlns:p14="http://schemas.microsoft.com/office/powerpoint/2010/main" val="1723482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6DCD-8F8E-AFD7-95D4-E9614CA164C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577CCF-2FCD-77BF-B9AB-E3BCE5399B8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0" name="Picture 29">
              <a:extLst>
                <a:ext uri="{FF2B5EF4-FFF2-40B4-BE49-F238E27FC236}">
                  <a16:creationId xmlns:a16="http://schemas.microsoft.com/office/drawing/2014/main" id="{71EE6E72-9CFB-CA59-55ED-E1AAA23E5186}"/>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3" name="Straight Connector 32">
              <a:extLst>
                <a:ext uri="{FF2B5EF4-FFF2-40B4-BE49-F238E27FC236}">
                  <a16:creationId xmlns:a16="http://schemas.microsoft.com/office/drawing/2014/main" id="{CF3D090E-E62B-47B6-ECB2-015D707C953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24_1">
            <a:extLst>
              <a:ext uri="{FF2B5EF4-FFF2-40B4-BE49-F238E27FC236}">
                <a16:creationId xmlns:a16="http://schemas.microsoft.com/office/drawing/2014/main" id="{AAB009CF-C34E-F5DB-C1DD-C6F9BA42452C}"/>
              </a:ext>
              <a:ext uri="{C183D7F6-B498-43B3-948B-1728B52AA6E4}">
                <adec:decorative xmlns:adec="http://schemas.microsoft.com/office/drawing/2017/decorative" val="1"/>
              </a:ext>
            </a:extLst>
          </p:cNvPr>
          <p:cNvSpPr>
            <a:spLocks/>
          </p:cNvSpPr>
          <p:nvPr/>
        </p:nvSpPr>
        <p:spPr bwMode="auto">
          <a:xfrm>
            <a:off x="588963" y="1585897"/>
            <a:ext cx="11017250" cy="4350765"/>
          </a:xfrm>
          <a:prstGeom prst="roundRect">
            <a:avLst>
              <a:gd name="adj" fmla="val 3598"/>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2" name="Rounded Rectangle 3_1">
            <a:extLst>
              <a:ext uri="{FF2B5EF4-FFF2-40B4-BE49-F238E27FC236}">
                <a16:creationId xmlns:a16="http://schemas.microsoft.com/office/drawing/2014/main" id="{3EB4CBAD-50C1-2DCF-2185-B0E151BAA456}"/>
              </a:ext>
              <a:ext uri="{C183D7F6-B498-43B3-948B-1728B52AA6E4}">
                <adec:decorative xmlns:adec="http://schemas.microsoft.com/office/drawing/2017/decorative" val="1"/>
              </a:ext>
            </a:extLst>
          </p:cNvPr>
          <p:cNvSpPr>
            <a:spLocks/>
          </p:cNvSpPr>
          <p:nvPr/>
        </p:nvSpPr>
        <p:spPr>
          <a:xfrm>
            <a:off x="726123" y="2831768"/>
            <a:ext cx="10742930" cy="2967734"/>
          </a:xfrm>
          <a:prstGeom prst="roundRect">
            <a:avLst>
              <a:gd name="adj" fmla="val 378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34124C6C-58EB-86CA-9383-58BEFD500C38}"/>
              </a:ext>
            </a:extLst>
          </p:cNvPr>
          <p:cNvSpPr>
            <a:spLocks noGrp="1"/>
          </p:cNvSpPr>
          <p:nvPr>
            <p:ph type="title"/>
          </p:nvPr>
        </p:nvSpPr>
        <p:spPr>
          <a:xfrm>
            <a:off x="588263" y="457200"/>
            <a:ext cx="11018520" cy="492443"/>
          </a:xfrm>
        </p:spPr>
        <p:txBody>
          <a:bodyPr/>
          <a:lstStyle/>
          <a:p>
            <a:r>
              <a:rPr lang="de-DE"/>
              <a:t>Lerneinheit 2: Idee definieren und den Kontext festlegen</a:t>
            </a:r>
          </a:p>
        </p:txBody>
      </p:sp>
      <p:sp>
        <p:nvSpPr>
          <p:cNvPr id="11" name="Rounded Rectangle 3_1">
            <a:extLst>
              <a:ext uri="{FF2B5EF4-FFF2-40B4-BE49-F238E27FC236}">
                <a16:creationId xmlns:a16="http://schemas.microsoft.com/office/drawing/2014/main" id="{5C86E689-3057-F24F-D2E5-F2A6A7A41131}"/>
              </a:ext>
            </a:extLst>
          </p:cNvPr>
          <p:cNvSpPr>
            <a:spLocks/>
          </p:cNvSpPr>
          <p:nvPr/>
        </p:nvSpPr>
        <p:spPr>
          <a:xfrm>
            <a:off x="726123" y="1723057"/>
            <a:ext cx="10742930" cy="971551"/>
          </a:xfrm>
          <a:prstGeom prst="roundRect">
            <a:avLst>
              <a:gd name="adj" fmla="val 12325"/>
            </a:avLst>
          </a:prstGeom>
          <a:gradFill flip="none" rotWithShape="1">
            <a:gsLst>
              <a:gs pos="50000">
                <a:schemeClr val="accent1">
                  <a:alpha val="10000"/>
                </a:schemeClr>
              </a:gs>
              <a:gs pos="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lang="de-DE" sz="2000" b="0" i="0" dirty="0">
                <a:solidFill>
                  <a:schemeClr val="tx1"/>
                </a:solidFill>
                <a:effectLst/>
              </a:rPr>
              <a:t>In dieser Übung werden wir unsere Ideen für ein KI-generiertes Reiseziel definieren und verfeinern.</a:t>
            </a:r>
          </a:p>
        </p:txBody>
      </p:sp>
      <p:sp>
        <p:nvSpPr>
          <p:cNvPr id="29" name="TextBox 28">
            <a:extLst>
              <a:ext uri="{FF2B5EF4-FFF2-40B4-BE49-F238E27FC236}">
                <a16:creationId xmlns:a16="http://schemas.microsoft.com/office/drawing/2014/main" id="{2E5DE1D9-1890-C7BB-89B2-8540018369E7}"/>
              </a:ext>
            </a:extLst>
          </p:cNvPr>
          <p:cNvSpPr txBox="1"/>
          <p:nvPr/>
        </p:nvSpPr>
        <p:spPr>
          <a:xfrm>
            <a:off x="863282" y="3063278"/>
            <a:ext cx="10524045" cy="307777"/>
          </a:xfrm>
          <a:prstGeom prst="rect">
            <a:avLst/>
          </a:prstGeom>
          <a:noFill/>
        </p:spPr>
        <p:txBody>
          <a:bodyPr wrap="square" lIns="0" tIns="0" rIns="0" bIns="0">
            <a:spAutoFit/>
          </a:bodyPr>
          <a:lstStyle/>
          <a:p>
            <a:pPr marL="0" indent="0">
              <a:buNone/>
            </a:pPr>
            <a:r>
              <a:rPr lang="de-DE" sz="2000" dirty="0"/>
              <a:t>Folgen Sie den Schritten in Lerneinheit 2, um die Bühne für Ihr Traumziel vorzubereiten.</a:t>
            </a:r>
          </a:p>
        </p:txBody>
      </p:sp>
      <p:sp>
        <p:nvSpPr>
          <p:cNvPr id="61" name="Rectangle: Rounded Corners 60">
            <a:extLst>
              <a:ext uri="{FF2B5EF4-FFF2-40B4-BE49-F238E27FC236}">
                <a16:creationId xmlns:a16="http://schemas.microsoft.com/office/drawing/2014/main" id="{A8064FAB-DDC2-C7C6-E00E-75EBFA48C450}"/>
              </a:ext>
            </a:extLst>
          </p:cNvPr>
          <p:cNvSpPr>
            <a:spLocks/>
          </p:cNvSpPr>
          <p:nvPr/>
        </p:nvSpPr>
        <p:spPr bwMode="auto">
          <a:xfrm>
            <a:off x="863283"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de-DE" sz="1800" dirty="0">
                <a:solidFill>
                  <a:schemeClr val="tx1"/>
                </a:solidFill>
              </a:rPr>
              <a:t>Rollenbasierten </a:t>
            </a:r>
            <a:br>
              <a:rPr lang="de-DE" sz="1800" dirty="0">
                <a:solidFill>
                  <a:schemeClr val="tx1"/>
                </a:solidFill>
              </a:rPr>
            </a:br>
            <a:r>
              <a:rPr lang="de-DE" sz="1800" dirty="0">
                <a:solidFill>
                  <a:schemeClr val="tx1"/>
                </a:solidFill>
              </a:rPr>
              <a:t>Prompt verwenden</a:t>
            </a:r>
          </a:p>
        </p:txBody>
      </p:sp>
      <p:sp>
        <p:nvSpPr>
          <p:cNvPr id="62" name="Rectangle: Rounded Corners 61">
            <a:extLst>
              <a:ext uri="{FF2B5EF4-FFF2-40B4-BE49-F238E27FC236}">
                <a16:creationId xmlns:a16="http://schemas.microsoft.com/office/drawing/2014/main" id="{B1224EFF-DCC6-2569-3B30-4E18CEABC455}"/>
              </a:ext>
            </a:extLst>
          </p:cNvPr>
          <p:cNvSpPr>
            <a:spLocks/>
          </p:cNvSpPr>
          <p:nvPr/>
        </p:nvSpPr>
        <p:spPr bwMode="auto">
          <a:xfrm>
            <a:off x="4397481"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de-DE" sz="1800">
                <a:solidFill>
                  <a:schemeClr val="tx1"/>
                </a:solidFill>
              </a:rPr>
              <a:t>Idee definieren</a:t>
            </a:r>
          </a:p>
        </p:txBody>
      </p:sp>
      <p:sp>
        <p:nvSpPr>
          <p:cNvPr id="63" name="Rectangle: Rounded Corners 62">
            <a:extLst>
              <a:ext uri="{FF2B5EF4-FFF2-40B4-BE49-F238E27FC236}">
                <a16:creationId xmlns:a16="http://schemas.microsoft.com/office/drawing/2014/main" id="{17E7CCCD-C9F6-6E51-ABBA-26BA0F7B974C}"/>
              </a:ext>
            </a:extLst>
          </p:cNvPr>
          <p:cNvSpPr>
            <a:spLocks/>
          </p:cNvSpPr>
          <p:nvPr/>
        </p:nvSpPr>
        <p:spPr bwMode="auto">
          <a:xfrm>
            <a:off x="7931679"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de-DE" sz="1800">
                <a:solidFill>
                  <a:schemeClr val="tx1"/>
                </a:solidFill>
              </a:rPr>
              <a:t>Idee vorstellen</a:t>
            </a:r>
          </a:p>
        </p:txBody>
      </p:sp>
      <p:grpSp>
        <p:nvGrpSpPr>
          <p:cNvPr id="37" name="Group 36">
            <a:extLst>
              <a:ext uri="{FF2B5EF4-FFF2-40B4-BE49-F238E27FC236}">
                <a16:creationId xmlns:a16="http://schemas.microsoft.com/office/drawing/2014/main" id="{8E88E68A-210A-2ED8-71E7-89967FC1628B}"/>
              </a:ext>
              <a:ext uri="{C183D7F6-B498-43B3-948B-1728B52AA6E4}">
                <adec:decorative xmlns:adec="http://schemas.microsoft.com/office/drawing/2017/decorative" val="1"/>
              </a:ext>
            </a:extLst>
          </p:cNvPr>
          <p:cNvGrpSpPr>
            <a:grpSpLocks/>
          </p:cNvGrpSpPr>
          <p:nvPr/>
        </p:nvGrpSpPr>
        <p:grpSpPr>
          <a:xfrm>
            <a:off x="2241762" y="3696486"/>
            <a:ext cx="640080" cy="640080"/>
            <a:chOff x="547424" y="4293480"/>
            <a:chExt cx="640026" cy="657416"/>
          </a:xfrm>
        </p:grpSpPr>
        <p:grpSp>
          <p:nvGrpSpPr>
            <p:cNvPr id="38" name="Group 37">
              <a:extLst>
                <a:ext uri="{FF2B5EF4-FFF2-40B4-BE49-F238E27FC236}">
                  <a16:creationId xmlns:a16="http://schemas.microsoft.com/office/drawing/2014/main" id="{5F97A3B6-8F69-DDBD-19E9-A001F1428E1E}"/>
                </a:ext>
              </a:extLst>
            </p:cNvPr>
            <p:cNvGrpSpPr/>
            <p:nvPr/>
          </p:nvGrpSpPr>
          <p:grpSpPr>
            <a:xfrm>
              <a:off x="547424" y="4293480"/>
              <a:ext cx="640026" cy="657416"/>
              <a:chOff x="987658" y="5065483"/>
              <a:chExt cx="1169054" cy="1200820"/>
            </a:xfrm>
          </p:grpSpPr>
          <p:grpSp>
            <p:nvGrpSpPr>
              <p:cNvPr id="40" name="Group 39">
                <a:extLst>
                  <a:ext uri="{FF2B5EF4-FFF2-40B4-BE49-F238E27FC236}">
                    <a16:creationId xmlns:a16="http://schemas.microsoft.com/office/drawing/2014/main" id="{2E587FC2-D45E-05EF-E19D-E274B0341A69}"/>
                  </a:ext>
                </a:extLst>
              </p:cNvPr>
              <p:cNvGrpSpPr/>
              <p:nvPr/>
            </p:nvGrpSpPr>
            <p:grpSpPr>
              <a:xfrm>
                <a:off x="987658" y="5065483"/>
                <a:ext cx="1169054" cy="1200820"/>
                <a:chOff x="6349393" y="1711575"/>
                <a:chExt cx="5590022" cy="5674618"/>
              </a:xfrm>
            </p:grpSpPr>
            <p:sp>
              <p:nvSpPr>
                <p:cNvPr id="43" name="Rounded Rectangle 3_1">
                  <a:extLst>
                    <a:ext uri="{FF2B5EF4-FFF2-40B4-BE49-F238E27FC236}">
                      <a16:creationId xmlns:a16="http://schemas.microsoft.com/office/drawing/2014/main" id="{98A54EC7-0555-29D6-D1BC-AB9773C707CA}"/>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4" name="Rounded Rectangle 3_1">
                  <a:extLst>
                    <a:ext uri="{FF2B5EF4-FFF2-40B4-BE49-F238E27FC236}">
                      <a16:creationId xmlns:a16="http://schemas.microsoft.com/office/drawing/2014/main" id="{F8D2A1A9-CC69-B1D8-28DA-176F4C8FEC8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1" name="Rounded Rectangle 3_1">
                <a:extLst>
                  <a:ext uri="{FF2B5EF4-FFF2-40B4-BE49-F238E27FC236}">
                    <a16:creationId xmlns:a16="http://schemas.microsoft.com/office/drawing/2014/main" id="{A580D065-17A7-F408-5EFF-4780A418DD9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2" name="Rounded Rectangle 24_1">
                <a:extLst>
                  <a:ext uri="{FF2B5EF4-FFF2-40B4-BE49-F238E27FC236}">
                    <a16:creationId xmlns:a16="http://schemas.microsoft.com/office/drawing/2014/main" id="{17F873A6-21DA-9FF4-C7A6-803E3B1E235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876DD28C-1C2A-4618-0012-BE38AFFA32D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a:solidFill>
                    <a:srgbClr val="C73ECC"/>
                  </a:solidFill>
                  <a:latin typeface="+mj-lt"/>
                  <a:ea typeface="+mj-ea"/>
                  <a:cs typeface="+mj-cs"/>
                </a:rPr>
                <a:t>1</a:t>
              </a:r>
            </a:p>
          </p:txBody>
        </p:sp>
      </p:grpSp>
      <p:grpSp>
        <p:nvGrpSpPr>
          <p:cNvPr id="45" name="Group 44">
            <a:extLst>
              <a:ext uri="{FF2B5EF4-FFF2-40B4-BE49-F238E27FC236}">
                <a16:creationId xmlns:a16="http://schemas.microsoft.com/office/drawing/2014/main" id="{68756B50-CAD6-9603-DB35-F02D3767F776}"/>
              </a:ext>
              <a:ext uri="{C183D7F6-B498-43B3-948B-1728B52AA6E4}">
                <adec:decorative xmlns:adec="http://schemas.microsoft.com/office/drawing/2017/decorative" val="1"/>
              </a:ext>
            </a:extLst>
          </p:cNvPr>
          <p:cNvGrpSpPr>
            <a:grpSpLocks/>
          </p:cNvGrpSpPr>
          <p:nvPr/>
        </p:nvGrpSpPr>
        <p:grpSpPr>
          <a:xfrm>
            <a:off x="5775960" y="3696486"/>
            <a:ext cx="640080" cy="640080"/>
            <a:chOff x="547424" y="4293480"/>
            <a:chExt cx="640026" cy="657416"/>
          </a:xfrm>
        </p:grpSpPr>
        <p:grpSp>
          <p:nvGrpSpPr>
            <p:cNvPr id="46" name="Group 45">
              <a:extLst>
                <a:ext uri="{FF2B5EF4-FFF2-40B4-BE49-F238E27FC236}">
                  <a16:creationId xmlns:a16="http://schemas.microsoft.com/office/drawing/2014/main" id="{789C7173-09CF-DCDD-5480-785A5B22BA0D}"/>
                </a:ext>
              </a:extLst>
            </p:cNvPr>
            <p:cNvGrpSpPr/>
            <p:nvPr/>
          </p:nvGrpSpPr>
          <p:grpSpPr>
            <a:xfrm>
              <a:off x="547424" y="4293480"/>
              <a:ext cx="640026" cy="657416"/>
              <a:chOff x="987658" y="5065483"/>
              <a:chExt cx="1169054" cy="1200820"/>
            </a:xfrm>
          </p:grpSpPr>
          <p:grpSp>
            <p:nvGrpSpPr>
              <p:cNvPr id="48" name="Group 47">
                <a:extLst>
                  <a:ext uri="{FF2B5EF4-FFF2-40B4-BE49-F238E27FC236}">
                    <a16:creationId xmlns:a16="http://schemas.microsoft.com/office/drawing/2014/main" id="{AA2EE6BF-4970-0887-BD35-93B8A80664A5}"/>
                  </a:ext>
                </a:extLst>
              </p:cNvPr>
              <p:cNvGrpSpPr/>
              <p:nvPr/>
            </p:nvGrpSpPr>
            <p:grpSpPr>
              <a:xfrm>
                <a:off x="987658" y="5065483"/>
                <a:ext cx="1169054" cy="1200820"/>
                <a:chOff x="6349393" y="1711575"/>
                <a:chExt cx="5590022" cy="5674618"/>
              </a:xfrm>
            </p:grpSpPr>
            <p:sp>
              <p:nvSpPr>
                <p:cNvPr id="51" name="Rounded Rectangle 3_1">
                  <a:extLst>
                    <a:ext uri="{FF2B5EF4-FFF2-40B4-BE49-F238E27FC236}">
                      <a16:creationId xmlns:a16="http://schemas.microsoft.com/office/drawing/2014/main" id="{A35D97B4-437D-8046-D2FF-80341F874AE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2" name="Rounded Rectangle 3_1">
                  <a:extLst>
                    <a:ext uri="{FF2B5EF4-FFF2-40B4-BE49-F238E27FC236}">
                      <a16:creationId xmlns:a16="http://schemas.microsoft.com/office/drawing/2014/main" id="{4AD1020C-5272-E46F-EF00-0F301D54EC9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9" name="Rounded Rectangle 3_1">
                <a:extLst>
                  <a:ext uri="{FF2B5EF4-FFF2-40B4-BE49-F238E27FC236}">
                    <a16:creationId xmlns:a16="http://schemas.microsoft.com/office/drawing/2014/main" id="{5203F818-3EF0-6C00-E3B3-74853B1772C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0" name="Rounded Rectangle 24_1">
                <a:extLst>
                  <a:ext uri="{FF2B5EF4-FFF2-40B4-BE49-F238E27FC236}">
                    <a16:creationId xmlns:a16="http://schemas.microsoft.com/office/drawing/2014/main" id="{A638494C-9383-02CB-6027-9A51B2D9EE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7" name="Oval 46">
              <a:extLst>
                <a:ext uri="{FF2B5EF4-FFF2-40B4-BE49-F238E27FC236}">
                  <a16:creationId xmlns:a16="http://schemas.microsoft.com/office/drawing/2014/main" id="{1A0497BA-8369-FFAF-8E48-8BCB6E2638C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a:solidFill>
                    <a:srgbClr val="C73ECC"/>
                  </a:solidFill>
                  <a:latin typeface="+mj-lt"/>
                  <a:ea typeface="+mj-ea"/>
                  <a:cs typeface="+mj-cs"/>
                </a:rPr>
                <a:t>2</a:t>
              </a:r>
            </a:p>
          </p:txBody>
        </p:sp>
      </p:grpSp>
      <p:grpSp>
        <p:nvGrpSpPr>
          <p:cNvPr id="53" name="Group 52">
            <a:extLst>
              <a:ext uri="{FF2B5EF4-FFF2-40B4-BE49-F238E27FC236}">
                <a16:creationId xmlns:a16="http://schemas.microsoft.com/office/drawing/2014/main" id="{5A0EB94F-2E0F-74C9-97BC-1FE07E308EF2}"/>
              </a:ext>
              <a:ext uri="{C183D7F6-B498-43B3-948B-1728B52AA6E4}">
                <adec:decorative xmlns:adec="http://schemas.microsoft.com/office/drawing/2017/decorative" val="1"/>
              </a:ext>
            </a:extLst>
          </p:cNvPr>
          <p:cNvGrpSpPr>
            <a:grpSpLocks/>
          </p:cNvGrpSpPr>
          <p:nvPr/>
        </p:nvGrpSpPr>
        <p:grpSpPr>
          <a:xfrm>
            <a:off x="9310157" y="3696486"/>
            <a:ext cx="640080" cy="640080"/>
            <a:chOff x="547424" y="4293480"/>
            <a:chExt cx="640026" cy="657416"/>
          </a:xfrm>
        </p:grpSpPr>
        <p:grpSp>
          <p:nvGrpSpPr>
            <p:cNvPr id="54" name="Group 53">
              <a:extLst>
                <a:ext uri="{FF2B5EF4-FFF2-40B4-BE49-F238E27FC236}">
                  <a16:creationId xmlns:a16="http://schemas.microsoft.com/office/drawing/2014/main" id="{7AF02629-9DBA-18F7-F4C6-760E6BFC5ED5}"/>
                </a:ext>
              </a:extLst>
            </p:cNvPr>
            <p:cNvGrpSpPr/>
            <p:nvPr/>
          </p:nvGrpSpPr>
          <p:grpSpPr>
            <a:xfrm>
              <a:off x="547424" y="4293480"/>
              <a:ext cx="640026" cy="657416"/>
              <a:chOff x="987658" y="5065483"/>
              <a:chExt cx="1169054" cy="1200820"/>
            </a:xfrm>
          </p:grpSpPr>
          <p:grpSp>
            <p:nvGrpSpPr>
              <p:cNvPr id="56" name="Group 55">
                <a:extLst>
                  <a:ext uri="{FF2B5EF4-FFF2-40B4-BE49-F238E27FC236}">
                    <a16:creationId xmlns:a16="http://schemas.microsoft.com/office/drawing/2014/main" id="{016F9DE3-0FB4-B2C9-B6E0-84B7DE6F9108}"/>
                  </a:ext>
                </a:extLst>
              </p:cNvPr>
              <p:cNvGrpSpPr/>
              <p:nvPr/>
            </p:nvGrpSpPr>
            <p:grpSpPr>
              <a:xfrm>
                <a:off x="987658" y="5065483"/>
                <a:ext cx="1169054" cy="1200820"/>
                <a:chOff x="6349393" y="1711575"/>
                <a:chExt cx="5590022" cy="5674618"/>
              </a:xfrm>
            </p:grpSpPr>
            <p:sp>
              <p:nvSpPr>
                <p:cNvPr id="59" name="Rounded Rectangle 3_1">
                  <a:extLst>
                    <a:ext uri="{FF2B5EF4-FFF2-40B4-BE49-F238E27FC236}">
                      <a16:creationId xmlns:a16="http://schemas.microsoft.com/office/drawing/2014/main" id="{068FFEE0-54C3-3378-F34E-6219EF844FC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3_1">
                  <a:extLst>
                    <a:ext uri="{FF2B5EF4-FFF2-40B4-BE49-F238E27FC236}">
                      <a16:creationId xmlns:a16="http://schemas.microsoft.com/office/drawing/2014/main" id="{E24D7774-5FE3-3CE9-AF84-615231B6CA7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57" name="Rounded Rectangle 3_1">
                <a:extLst>
                  <a:ext uri="{FF2B5EF4-FFF2-40B4-BE49-F238E27FC236}">
                    <a16:creationId xmlns:a16="http://schemas.microsoft.com/office/drawing/2014/main" id="{08C2C357-DD81-1B6A-C316-B0945FAA3C4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8" name="Rounded Rectangle 24_1">
                <a:extLst>
                  <a:ext uri="{FF2B5EF4-FFF2-40B4-BE49-F238E27FC236}">
                    <a16:creationId xmlns:a16="http://schemas.microsoft.com/office/drawing/2014/main" id="{3C5EAA9A-F3C2-22B4-9884-8201FECBB36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5" name="Oval 54">
              <a:extLst>
                <a:ext uri="{FF2B5EF4-FFF2-40B4-BE49-F238E27FC236}">
                  <a16:creationId xmlns:a16="http://schemas.microsoft.com/office/drawing/2014/main" id="{100E9DAF-1F63-92C3-6265-4966D487405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800">
                  <a:solidFill>
                    <a:srgbClr val="C73ECC"/>
                  </a:solidFill>
                  <a:latin typeface="+mj-lt"/>
                  <a:ea typeface="+mj-ea"/>
                  <a:cs typeface="+mj-cs"/>
                </a:rPr>
                <a:t>3</a:t>
              </a:r>
            </a:p>
          </p:txBody>
        </p:sp>
      </p:grpSp>
      <p:pic>
        <p:nvPicPr>
          <p:cNvPr id="75" name="Picture 74">
            <a:extLst>
              <a:ext uri="{FF2B5EF4-FFF2-40B4-BE49-F238E27FC236}">
                <a16:creationId xmlns:a16="http://schemas.microsoft.com/office/drawing/2014/main" id="{5A66E461-D096-8CED-DE1F-B20F55B365F6}"/>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35814" t="56855" r="33629" b="4007"/>
          <a:stretch/>
        </p:blipFill>
        <p:spPr>
          <a:xfrm rot="10800000" flipH="1" flipV="1">
            <a:off x="0" y="5493392"/>
            <a:ext cx="1892301" cy="1364608"/>
          </a:xfrm>
          <a:custGeom>
            <a:avLst/>
            <a:gdLst>
              <a:gd name="connsiteX0" fmla="*/ 0 w 1892301"/>
              <a:gd name="connsiteY0" fmla="*/ 0 h 1364608"/>
              <a:gd name="connsiteX1" fmla="*/ 1892301 w 1892301"/>
              <a:gd name="connsiteY1" fmla="*/ 0 h 1364608"/>
              <a:gd name="connsiteX2" fmla="*/ 1892301 w 1892301"/>
              <a:gd name="connsiteY2" fmla="*/ 1364608 h 1364608"/>
              <a:gd name="connsiteX3" fmla="*/ 0 w 1892301"/>
              <a:gd name="connsiteY3" fmla="*/ 1364608 h 1364608"/>
            </a:gdLst>
            <a:ahLst/>
            <a:cxnLst>
              <a:cxn ang="0">
                <a:pos x="connsiteX0" y="connsiteY0"/>
              </a:cxn>
              <a:cxn ang="0">
                <a:pos x="connsiteX1" y="connsiteY1"/>
              </a:cxn>
              <a:cxn ang="0">
                <a:pos x="connsiteX2" y="connsiteY2"/>
              </a:cxn>
              <a:cxn ang="0">
                <a:pos x="connsiteX3" y="connsiteY3"/>
              </a:cxn>
            </a:cxnLst>
            <a:rect l="l" t="t" r="r" b="b"/>
            <a:pathLst>
              <a:path w="1892301" h="1364608">
                <a:moveTo>
                  <a:pt x="0" y="0"/>
                </a:moveTo>
                <a:lnTo>
                  <a:pt x="1892301" y="0"/>
                </a:lnTo>
                <a:lnTo>
                  <a:pt x="1892301" y="1364608"/>
                </a:lnTo>
                <a:lnTo>
                  <a:pt x="0" y="1364608"/>
                </a:lnTo>
                <a:close/>
              </a:path>
            </a:pathLst>
          </a:custGeom>
        </p:spPr>
      </p:pic>
      <p:sp>
        <p:nvSpPr>
          <p:cNvPr id="3" name="TextBox 2">
            <a:extLst>
              <a:ext uri="{FF2B5EF4-FFF2-40B4-BE49-F238E27FC236}">
                <a16:creationId xmlns:a16="http://schemas.microsoft.com/office/drawing/2014/main" id="{00E60298-9E52-1662-D7BC-76E8489C303C}"/>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3012134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E50CC160-8E57-E8B5-E8B6-7B8F0D82A9A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63" name="Picture 62">
              <a:extLst>
                <a:ext uri="{FF2B5EF4-FFF2-40B4-BE49-F238E27FC236}">
                  <a16:creationId xmlns:a16="http://schemas.microsoft.com/office/drawing/2014/main" id="{37857D64-C9E3-3BC4-F8C8-575018A58259}"/>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4" name="Straight Connector 63">
              <a:extLst>
                <a:ext uri="{FF2B5EF4-FFF2-40B4-BE49-F238E27FC236}">
                  <a16:creationId xmlns:a16="http://schemas.microsoft.com/office/drawing/2014/main" id="{9B0C6730-2C4E-7D50-B839-B85769E8D340}"/>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22971CDE-B07D-9CDF-4B52-BAD052D883A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45399" b="823"/>
          <a:stretch/>
        </p:blipFill>
        <p:spPr>
          <a:xfrm rot="16200000" flipH="1" flipV="1">
            <a:off x="-1195391" y="4624390"/>
            <a:ext cx="3429001" cy="1038225"/>
          </a:xfrm>
          <a:prstGeom prst="rect">
            <a:avLst/>
          </a:prstGeom>
        </p:spPr>
      </p:pic>
      <p:sp>
        <p:nvSpPr>
          <p:cNvPr id="2" name="Title 1">
            <a:extLst>
              <a:ext uri="{FF2B5EF4-FFF2-40B4-BE49-F238E27FC236}">
                <a16:creationId xmlns:a16="http://schemas.microsoft.com/office/drawing/2014/main" id="{62463341-77C6-C8FA-8657-4A8E2AB6A0C0}"/>
              </a:ext>
            </a:extLst>
          </p:cNvPr>
          <p:cNvSpPr>
            <a:spLocks noGrp="1"/>
          </p:cNvSpPr>
          <p:nvPr>
            <p:ph type="title"/>
          </p:nvPr>
        </p:nvSpPr>
        <p:spPr>
          <a:xfrm>
            <a:off x="588962" y="457200"/>
            <a:ext cx="11214417" cy="984885"/>
          </a:xfrm>
        </p:spPr>
        <p:txBody>
          <a:bodyPr/>
          <a:lstStyle/>
          <a:p>
            <a:r>
              <a:rPr lang="de-DE" dirty="0"/>
              <a:t>Lerneinheit 2: Erstellen eines eigenen rollenbasierten Prompts, um den Erlebnisdesigner zu definieren</a:t>
            </a:r>
          </a:p>
        </p:txBody>
      </p:sp>
      <p:sp>
        <p:nvSpPr>
          <p:cNvPr id="11" name="Rectangle: Rounded Corners 10">
            <a:extLst>
              <a:ext uri="{FF2B5EF4-FFF2-40B4-BE49-F238E27FC236}">
                <a16:creationId xmlns:a16="http://schemas.microsoft.com/office/drawing/2014/main" id="{1BD5906F-F755-193D-25DC-F1EBE042F0B9}"/>
              </a:ext>
              <a:ext uri="{C183D7F6-B498-43B3-948B-1728B52AA6E4}">
                <adec:decorative xmlns:adec="http://schemas.microsoft.com/office/drawing/2017/decorative" val="1"/>
              </a:ext>
            </a:extLst>
          </p:cNvPr>
          <p:cNvSpPr>
            <a:spLocks/>
          </p:cNvSpPr>
          <p:nvPr/>
        </p:nvSpPr>
        <p:spPr bwMode="auto">
          <a:xfrm>
            <a:off x="588963"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2" name="Rectangle: Rounded Corners 11">
            <a:extLst>
              <a:ext uri="{FF2B5EF4-FFF2-40B4-BE49-F238E27FC236}">
                <a16:creationId xmlns:a16="http://schemas.microsoft.com/office/drawing/2014/main" id="{D65D443B-DEA5-7B76-BB7A-23FC1F6757C8}"/>
              </a:ext>
              <a:ext uri="{C183D7F6-B498-43B3-948B-1728B52AA6E4}">
                <adec:decorative xmlns:adec="http://schemas.microsoft.com/office/drawing/2017/decorative" val="1"/>
              </a:ext>
            </a:extLst>
          </p:cNvPr>
          <p:cNvSpPr>
            <a:spLocks/>
          </p:cNvSpPr>
          <p:nvPr/>
        </p:nvSpPr>
        <p:spPr bwMode="auto">
          <a:xfrm>
            <a:off x="3377565"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Rectangle: Rounded Corners 12">
            <a:extLst>
              <a:ext uri="{FF2B5EF4-FFF2-40B4-BE49-F238E27FC236}">
                <a16:creationId xmlns:a16="http://schemas.microsoft.com/office/drawing/2014/main" id="{8832FAF4-599B-328C-172B-E0934D1D07C7}"/>
              </a:ext>
              <a:ext uri="{C183D7F6-B498-43B3-948B-1728B52AA6E4}">
                <adec:decorative xmlns:adec="http://schemas.microsoft.com/office/drawing/2017/decorative" val="1"/>
              </a:ext>
            </a:extLst>
          </p:cNvPr>
          <p:cNvSpPr>
            <a:spLocks/>
          </p:cNvSpPr>
          <p:nvPr/>
        </p:nvSpPr>
        <p:spPr bwMode="auto">
          <a:xfrm>
            <a:off x="616616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4" name="Rectangle: Rounded Corners 13">
            <a:extLst>
              <a:ext uri="{FF2B5EF4-FFF2-40B4-BE49-F238E27FC236}">
                <a16:creationId xmlns:a16="http://schemas.microsoft.com/office/drawing/2014/main" id="{6E808A71-9AC7-E5BD-DF4B-52CB736832CF}"/>
              </a:ext>
              <a:ext uri="{C183D7F6-B498-43B3-948B-1728B52AA6E4}">
                <adec:decorative xmlns:adec="http://schemas.microsoft.com/office/drawing/2017/decorative" val="1"/>
              </a:ext>
            </a:extLst>
          </p:cNvPr>
          <p:cNvSpPr>
            <a:spLocks/>
          </p:cNvSpPr>
          <p:nvPr/>
        </p:nvSpPr>
        <p:spPr bwMode="auto">
          <a:xfrm>
            <a:off x="8954770"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970E7840-CC8F-B0F9-F773-120441E54BFE}"/>
              </a:ext>
            </a:extLst>
          </p:cNvPr>
          <p:cNvSpPr txBox="1"/>
          <p:nvPr/>
        </p:nvSpPr>
        <p:spPr>
          <a:xfrm>
            <a:off x="765493" y="2693854"/>
            <a:ext cx="2298382" cy="1969770"/>
          </a:xfrm>
          <a:prstGeom prst="rect">
            <a:avLst/>
          </a:prstGeom>
          <a:noFill/>
        </p:spPr>
        <p:txBody>
          <a:bodyPr wrap="square" lIns="0" tIns="0" rIns="0" bIns="0">
            <a:spAutoFit/>
          </a:bodyPr>
          <a:lstStyle/>
          <a:p>
            <a:pPr marL="0" indent="0" algn="ctr">
              <a:spcAft>
                <a:spcPts val="0"/>
              </a:spcAft>
              <a:buNone/>
            </a:pPr>
            <a:r>
              <a:rPr lang="de-DE" sz="1400" dirty="0"/>
              <a:t>Sie sind ein außergewöhnlicher Erlebnisdesigner und besitzen ein einzigartiges Talent für die Gestaltung immersiver Erlebnisse, die die Sinne anregen und Besuchende in ein Reich der reinen Magie entführen.</a:t>
            </a:r>
          </a:p>
        </p:txBody>
      </p:sp>
      <p:sp>
        <p:nvSpPr>
          <p:cNvPr id="17" name="TextBox 16">
            <a:extLst>
              <a:ext uri="{FF2B5EF4-FFF2-40B4-BE49-F238E27FC236}">
                <a16:creationId xmlns:a16="http://schemas.microsoft.com/office/drawing/2014/main" id="{60BC54BD-8DF6-3116-EB97-6CC7F1D111AA}"/>
              </a:ext>
            </a:extLst>
          </p:cNvPr>
          <p:cNvSpPr txBox="1"/>
          <p:nvPr/>
        </p:nvSpPr>
        <p:spPr>
          <a:xfrm>
            <a:off x="3554095" y="2693854"/>
            <a:ext cx="2298382" cy="2154436"/>
          </a:xfrm>
          <a:prstGeom prst="rect">
            <a:avLst/>
          </a:prstGeom>
          <a:noFill/>
        </p:spPr>
        <p:txBody>
          <a:bodyPr wrap="square" lIns="0" tIns="0" rIns="0" bIns="0">
            <a:spAutoFit/>
          </a:bodyPr>
          <a:lstStyle/>
          <a:p>
            <a:pPr marL="0" indent="0" algn="ctr">
              <a:spcAft>
                <a:spcPts val="0"/>
              </a:spcAft>
              <a:buNone/>
            </a:pPr>
            <a:r>
              <a:rPr lang="de-DE" sz="1400"/>
              <a:t>Durch eine meisterhafte Kombination aus fesselnden Klanglandschaften, faszinierenden Bildern und sorgfältig ausgewählten Umgebungsbedingungen inszenieren Sie außergewöhnliche Reisen, die begeistern und faszinieren.</a:t>
            </a:r>
          </a:p>
        </p:txBody>
      </p:sp>
      <p:sp>
        <p:nvSpPr>
          <p:cNvPr id="18" name="TextBox 17">
            <a:extLst>
              <a:ext uri="{FF2B5EF4-FFF2-40B4-BE49-F238E27FC236}">
                <a16:creationId xmlns:a16="http://schemas.microsoft.com/office/drawing/2014/main" id="{898BEC3B-393D-5B4A-C42D-226FBD9E5DBC}"/>
              </a:ext>
            </a:extLst>
          </p:cNvPr>
          <p:cNvSpPr txBox="1"/>
          <p:nvPr/>
        </p:nvSpPr>
        <p:spPr>
          <a:xfrm>
            <a:off x="6342697" y="2693854"/>
            <a:ext cx="2298382" cy="1938992"/>
          </a:xfrm>
          <a:prstGeom prst="rect">
            <a:avLst/>
          </a:prstGeom>
          <a:noFill/>
        </p:spPr>
        <p:txBody>
          <a:bodyPr wrap="square" lIns="0" tIns="0" rIns="0" bIns="0">
            <a:spAutoFit/>
          </a:bodyPr>
          <a:lstStyle/>
          <a:p>
            <a:pPr marL="0" indent="0" algn="ctr">
              <a:spcAft>
                <a:spcPts val="0"/>
              </a:spcAft>
              <a:buNone/>
            </a:pPr>
            <a:r>
              <a:rPr lang="de-DE" sz="1400"/>
              <a:t>Ihr kreatives Geschick kennt keine Grenzen, denn Sie entwickeln kühne Ideen, die die Fantasie beflügeln, während Sie sich gleichzeitig akribisch um die kleinsten Sinnesdetails kümmern, um ein nahtloses thematisches Gefüge zu bilden. </a:t>
            </a:r>
          </a:p>
        </p:txBody>
      </p:sp>
      <p:sp>
        <p:nvSpPr>
          <p:cNvPr id="19" name="TextBox 18">
            <a:extLst>
              <a:ext uri="{FF2B5EF4-FFF2-40B4-BE49-F238E27FC236}">
                <a16:creationId xmlns:a16="http://schemas.microsoft.com/office/drawing/2014/main" id="{98F00AD8-8B86-47DF-8F68-1DDB8579B6DB}"/>
              </a:ext>
            </a:extLst>
          </p:cNvPr>
          <p:cNvSpPr txBox="1"/>
          <p:nvPr/>
        </p:nvSpPr>
        <p:spPr>
          <a:xfrm>
            <a:off x="9131300" y="2693854"/>
            <a:ext cx="2298382" cy="2800767"/>
          </a:xfrm>
          <a:prstGeom prst="rect">
            <a:avLst/>
          </a:prstGeom>
          <a:noFill/>
        </p:spPr>
        <p:txBody>
          <a:bodyPr wrap="square" lIns="0" tIns="0" rIns="0" bIns="0">
            <a:spAutoFit/>
          </a:bodyPr>
          <a:lstStyle/>
          <a:p>
            <a:pPr marL="0" indent="0" algn="ctr">
              <a:spcAft>
                <a:spcPts val="0"/>
              </a:spcAft>
              <a:buNone/>
            </a:pPr>
            <a:r>
              <a:rPr lang="de-DE" sz="1400" dirty="0"/>
              <a:t>Mit Ihrer bemerkenswerten Fähigkeit, mehrere Sinne anzusprechen, schaffen Sie unvergessliche Momente, die Menschen in eine Symphonie von Empfindungen einhüllen und in ihren Bann ziehen, begeistern und Sehnsucht nach mehr wecken. Sie werden bei der Schaffung eines neuen Erlebnisses mithelfen.</a:t>
            </a:r>
          </a:p>
        </p:txBody>
      </p:sp>
      <p:grpSp>
        <p:nvGrpSpPr>
          <p:cNvPr id="21" name="Group 20">
            <a:extLst>
              <a:ext uri="{FF2B5EF4-FFF2-40B4-BE49-F238E27FC236}">
                <a16:creationId xmlns:a16="http://schemas.microsoft.com/office/drawing/2014/main" id="{D80A41B2-CAF4-D0D0-6A3C-21159D427248}"/>
              </a:ext>
              <a:ext uri="{C183D7F6-B498-43B3-948B-1728B52AA6E4}">
                <adec:decorative xmlns:adec="http://schemas.microsoft.com/office/drawing/2017/decorative" val="1"/>
              </a:ext>
            </a:extLst>
          </p:cNvPr>
          <p:cNvGrpSpPr>
            <a:grpSpLocks/>
          </p:cNvGrpSpPr>
          <p:nvPr/>
        </p:nvGrpSpPr>
        <p:grpSpPr>
          <a:xfrm>
            <a:off x="1548924" y="1805940"/>
            <a:ext cx="731520" cy="731520"/>
            <a:chOff x="547424" y="4293480"/>
            <a:chExt cx="640026" cy="657416"/>
          </a:xfrm>
        </p:grpSpPr>
        <p:grpSp>
          <p:nvGrpSpPr>
            <p:cNvPr id="23" name="Group 22">
              <a:extLst>
                <a:ext uri="{FF2B5EF4-FFF2-40B4-BE49-F238E27FC236}">
                  <a16:creationId xmlns:a16="http://schemas.microsoft.com/office/drawing/2014/main" id="{56103A20-9F2E-94E3-1A1E-1951DBE8EE10}"/>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ECE143A1-B01B-9435-72EB-5273716524D8}"/>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73FB63C0-EC38-1082-86BB-7EB1006800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013D557C-342F-AE22-D2C5-46D79291938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5FE8046D-6F20-E695-AA71-620194714A1A}"/>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5CC510D2-FD0A-2367-8578-6C5FEF8FEB5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BB6F68C-9607-243A-2BE6-41980429BE0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129564A-3A59-DA6D-AA6D-A3A8B4DFC16E}"/>
              </a:ext>
              <a:ext uri="{C183D7F6-B498-43B3-948B-1728B52AA6E4}">
                <adec:decorative xmlns:adec="http://schemas.microsoft.com/office/drawing/2017/decorative" val="1"/>
              </a:ext>
            </a:extLst>
          </p:cNvPr>
          <p:cNvGrpSpPr>
            <a:grpSpLocks/>
          </p:cNvGrpSpPr>
          <p:nvPr/>
        </p:nvGrpSpPr>
        <p:grpSpPr>
          <a:xfrm>
            <a:off x="4337526" y="1805940"/>
            <a:ext cx="731520" cy="731520"/>
            <a:chOff x="547424" y="4293480"/>
            <a:chExt cx="640026" cy="657416"/>
          </a:xfrm>
        </p:grpSpPr>
        <p:grpSp>
          <p:nvGrpSpPr>
            <p:cNvPr id="31" name="Group 30">
              <a:extLst>
                <a:ext uri="{FF2B5EF4-FFF2-40B4-BE49-F238E27FC236}">
                  <a16:creationId xmlns:a16="http://schemas.microsoft.com/office/drawing/2014/main" id="{97D335C5-3F28-4F2B-B541-A3AC1CEE16F0}"/>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0B2E2A1B-9A93-4721-0783-8C9880B1B378}"/>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82E940B-7E92-E4A8-3A82-0BDBFEA537AC}"/>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7" name="Rounded Rectangle 3_1">
                  <a:extLst>
                    <a:ext uri="{FF2B5EF4-FFF2-40B4-BE49-F238E27FC236}">
                      <a16:creationId xmlns:a16="http://schemas.microsoft.com/office/drawing/2014/main" id="{C428EC18-B4CA-E49D-73E8-D15D4BC6FFB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4" name="Rounded Rectangle 3_1">
                <a:extLst>
                  <a:ext uri="{FF2B5EF4-FFF2-40B4-BE49-F238E27FC236}">
                    <a16:creationId xmlns:a16="http://schemas.microsoft.com/office/drawing/2014/main" id="{BD00BE54-B757-C7B7-7815-ABFAA5D51F7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24_1">
                <a:extLst>
                  <a:ext uri="{FF2B5EF4-FFF2-40B4-BE49-F238E27FC236}">
                    <a16:creationId xmlns:a16="http://schemas.microsoft.com/office/drawing/2014/main" id="{CFAB3B7E-7BA0-A647-BFBB-9DE14373863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F390D0F0-3A9A-39CE-20D1-E0B26481524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218658A5-0656-00DE-CD1A-03007ABF76EC}"/>
              </a:ext>
              <a:ext uri="{C183D7F6-B498-43B3-948B-1728B52AA6E4}">
                <adec:decorative xmlns:adec="http://schemas.microsoft.com/office/drawing/2017/decorative" val="1"/>
              </a:ext>
            </a:extLst>
          </p:cNvPr>
          <p:cNvGrpSpPr>
            <a:grpSpLocks/>
          </p:cNvGrpSpPr>
          <p:nvPr/>
        </p:nvGrpSpPr>
        <p:grpSpPr>
          <a:xfrm>
            <a:off x="7126128" y="1805940"/>
            <a:ext cx="731520" cy="731520"/>
            <a:chOff x="547424" y="4293480"/>
            <a:chExt cx="640026" cy="657416"/>
          </a:xfrm>
        </p:grpSpPr>
        <p:grpSp>
          <p:nvGrpSpPr>
            <p:cNvPr id="39" name="Group 38">
              <a:extLst>
                <a:ext uri="{FF2B5EF4-FFF2-40B4-BE49-F238E27FC236}">
                  <a16:creationId xmlns:a16="http://schemas.microsoft.com/office/drawing/2014/main" id="{12FEC223-A0A9-E9AE-7EE6-1F38C908B744}"/>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B17A93A2-BB9D-DB91-FC80-623735093052}"/>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E5D1029D-DCA3-99F7-3B0E-F9BE06C624B1}"/>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5" name="Rounded Rectangle 3_1">
                  <a:extLst>
                    <a:ext uri="{FF2B5EF4-FFF2-40B4-BE49-F238E27FC236}">
                      <a16:creationId xmlns:a16="http://schemas.microsoft.com/office/drawing/2014/main" id="{F706EA06-6328-6983-EDDF-4D7716618B8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42" name="Rounded Rectangle 3_1">
                <a:extLst>
                  <a:ext uri="{FF2B5EF4-FFF2-40B4-BE49-F238E27FC236}">
                    <a16:creationId xmlns:a16="http://schemas.microsoft.com/office/drawing/2014/main" id="{B48492D1-6680-F141-F576-272DA8AF23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3" name="Rounded Rectangle 24_1">
                <a:extLst>
                  <a:ext uri="{FF2B5EF4-FFF2-40B4-BE49-F238E27FC236}">
                    <a16:creationId xmlns:a16="http://schemas.microsoft.com/office/drawing/2014/main" id="{8ABF12B0-3E12-3988-D8EE-79C4E3AA497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0" name="Oval 39">
              <a:extLst>
                <a:ext uri="{FF2B5EF4-FFF2-40B4-BE49-F238E27FC236}">
                  <a16:creationId xmlns:a16="http://schemas.microsoft.com/office/drawing/2014/main" id="{CF9E395F-0753-88F1-EC75-9812F399132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7A010A0A-BF43-18AB-8BB8-69C602876C3D}"/>
              </a:ext>
              <a:ext uri="{C183D7F6-B498-43B3-948B-1728B52AA6E4}">
                <adec:decorative xmlns:adec="http://schemas.microsoft.com/office/drawing/2017/decorative" val="1"/>
              </a:ext>
            </a:extLst>
          </p:cNvPr>
          <p:cNvGrpSpPr>
            <a:grpSpLocks/>
          </p:cNvGrpSpPr>
          <p:nvPr/>
        </p:nvGrpSpPr>
        <p:grpSpPr>
          <a:xfrm>
            <a:off x="9914731" y="1805940"/>
            <a:ext cx="731520" cy="731520"/>
            <a:chOff x="547424" y="4293480"/>
            <a:chExt cx="640026" cy="657416"/>
          </a:xfrm>
        </p:grpSpPr>
        <p:grpSp>
          <p:nvGrpSpPr>
            <p:cNvPr id="47" name="Group 46">
              <a:extLst>
                <a:ext uri="{FF2B5EF4-FFF2-40B4-BE49-F238E27FC236}">
                  <a16:creationId xmlns:a16="http://schemas.microsoft.com/office/drawing/2014/main" id="{AD0641A1-85E1-E8C8-FEA6-97118801E0DB}"/>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D8E9D1B2-1295-9B22-DEE3-AD5E9BEE368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6FACF41D-667B-C627-C26F-A16AF5EE85B7}"/>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86C83647-0C17-FA4B-70E4-D7999BFAF2E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A3271196-F4B9-5A9B-6E3A-A69B8463D05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BA70B37E-0E82-C130-09E0-9A72D76FD2C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3EA8B9E9-43B5-4C9F-6573-B9C2A0C18228}"/>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56" name="brain_2">
            <a:extLst>
              <a:ext uri="{FF2B5EF4-FFF2-40B4-BE49-F238E27FC236}">
                <a16:creationId xmlns:a16="http://schemas.microsoft.com/office/drawing/2014/main" id="{45112400-1364-C7FB-DCA9-63F0119F5506}"/>
              </a:ext>
              <a:ext uri="{C183D7F6-B498-43B3-948B-1728B52AA6E4}">
                <adec:decorative xmlns:adec="http://schemas.microsoft.com/office/drawing/2017/decorative" val="1"/>
              </a:ext>
            </a:extLst>
          </p:cNvPr>
          <p:cNvSpPr>
            <a:spLocks noChangeAspect="1" noEditPoints="1"/>
          </p:cNvSpPr>
          <p:nvPr/>
        </p:nvSpPr>
        <p:spPr bwMode="auto">
          <a:xfrm>
            <a:off x="1706341" y="2032000"/>
            <a:ext cx="416686" cy="27940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7" name="Ribbon2_F19B">
            <a:extLst>
              <a:ext uri="{FF2B5EF4-FFF2-40B4-BE49-F238E27FC236}">
                <a16:creationId xmlns:a16="http://schemas.microsoft.com/office/drawing/2014/main" id="{443F0408-B34A-3C3A-BDA4-A3E76F9182A5}"/>
              </a:ext>
              <a:ext uri="{C183D7F6-B498-43B3-948B-1728B52AA6E4}">
                <adec:decorative xmlns:adec="http://schemas.microsoft.com/office/drawing/2017/decorative" val="1"/>
              </a:ext>
            </a:extLst>
          </p:cNvPr>
          <p:cNvSpPr>
            <a:spLocks noChangeAspect="1" noEditPoints="1"/>
          </p:cNvSpPr>
          <p:nvPr/>
        </p:nvSpPr>
        <p:spPr bwMode="auto">
          <a:xfrm>
            <a:off x="4570141" y="1985223"/>
            <a:ext cx="266290" cy="37295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8" name="Financial_E7BB">
            <a:extLst>
              <a:ext uri="{FF2B5EF4-FFF2-40B4-BE49-F238E27FC236}">
                <a16:creationId xmlns:a16="http://schemas.microsoft.com/office/drawing/2014/main" id="{6CFC2639-DB51-83EB-8375-6E086168E1F6}"/>
              </a:ext>
              <a:ext uri="{C183D7F6-B498-43B3-948B-1728B52AA6E4}">
                <adec:decorative xmlns:adec="http://schemas.microsoft.com/office/drawing/2017/decorative" val="1"/>
              </a:ext>
            </a:extLst>
          </p:cNvPr>
          <p:cNvSpPr>
            <a:spLocks noChangeAspect="1" noEditPoints="1"/>
          </p:cNvSpPr>
          <p:nvPr/>
        </p:nvSpPr>
        <p:spPr bwMode="auto">
          <a:xfrm>
            <a:off x="7327946" y="2025458"/>
            <a:ext cx="327884" cy="29248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60" name="Teamwork_EA12">
            <a:extLst>
              <a:ext uri="{FF2B5EF4-FFF2-40B4-BE49-F238E27FC236}">
                <a16:creationId xmlns:a16="http://schemas.microsoft.com/office/drawing/2014/main" id="{EF11EE24-7C8C-B953-36AC-2CA4F73C0B40}"/>
              </a:ext>
              <a:ext uri="{C183D7F6-B498-43B3-948B-1728B52AA6E4}">
                <adec:decorative xmlns:adec="http://schemas.microsoft.com/office/drawing/2017/decorative" val="1"/>
              </a:ext>
            </a:extLst>
          </p:cNvPr>
          <p:cNvSpPr>
            <a:spLocks noChangeAspect="1" noEditPoints="1"/>
          </p:cNvSpPr>
          <p:nvPr/>
        </p:nvSpPr>
        <p:spPr bwMode="auto">
          <a:xfrm>
            <a:off x="10109767" y="2006600"/>
            <a:ext cx="341448" cy="330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496654A-7CCD-333C-78D9-63AFBDBC9D69}"/>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5864025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FB0FF-9B62-DDF3-19D3-60B581588766}"/>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C8396861-8317-9782-735D-A3608A43AC4C}"/>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50" name="Picture 49">
              <a:extLst>
                <a:ext uri="{FF2B5EF4-FFF2-40B4-BE49-F238E27FC236}">
                  <a16:creationId xmlns:a16="http://schemas.microsoft.com/office/drawing/2014/main" id="{9F012753-CC5C-341E-455B-F758E37EF7A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0" name="Straight Connector 59">
              <a:extLst>
                <a:ext uri="{FF2B5EF4-FFF2-40B4-BE49-F238E27FC236}">
                  <a16:creationId xmlns:a16="http://schemas.microsoft.com/office/drawing/2014/main" id="{46C7DED1-F693-E899-42BB-1F7C0226A91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7D8D95F5-5398-116D-9528-09AF3F25C3DD}"/>
              </a:ext>
              <a:ext uri="{C183D7F6-B498-43B3-948B-1728B52AA6E4}">
                <adec:decorative xmlns:adec="http://schemas.microsoft.com/office/drawing/2017/decorative" val="1"/>
              </a:ext>
            </a:extLst>
          </p:cNvPr>
          <p:cNvCxnSpPr>
            <a:cxnSpLocks/>
          </p:cNvCxnSpPr>
          <p:nvPr/>
        </p:nvCxnSpPr>
        <p:spPr>
          <a:xfrm>
            <a:off x="856708" y="1805940"/>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A892FA-240F-8A27-BD0E-33D6BE1CB0C6}"/>
              </a:ext>
            </a:extLst>
          </p:cNvPr>
          <p:cNvSpPr>
            <a:spLocks noGrp="1"/>
          </p:cNvSpPr>
          <p:nvPr>
            <p:ph type="title"/>
          </p:nvPr>
        </p:nvSpPr>
        <p:spPr>
          <a:xfrm>
            <a:off x="588962" y="457200"/>
            <a:ext cx="11168697" cy="984885"/>
          </a:xfrm>
        </p:spPr>
        <p:txBody>
          <a:bodyPr wrap="square">
            <a:spAutoFit/>
          </a:bodyPr>
          <a:lstStyle/>
          <a:p>
            <a:r>
              <a:rPr lang="de-DE" dirty="0"/>
              <a:t>Lerneinheit 2: Erstellen eines eigenen rollenbasierten Prompts, um den Erlebnisdesigner zu definieren</a:t>
            </a:r>
          </a:p>
        </p:txBody>
      </p:sp>
      <p:pic>
        <p:nvPicPr>
          <p:cNvPr id="12" name="Picture 11">
            <a:extLst>
              <a:ext uri="{FF2B5EF4-FFF2-40B4-BE49-F238E27FC236}">
                <a16:creationId xmlns:a16="http://schemas.microsoft.com/office/drawing/2014/main" id="{7C2C1742-1581-28DC-0B66-26737F99E568}"/>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3" name="Rounded Rectangle 24_1">
            <a:extLst>
              <a:ext uri="{FF2B5EF4-FFF2-40B4-BE49-F238E27FC236}">
                <a16:creationId xmlns:a16="http://schemas.microsoft.com/office/drawing/2014/main" id="{756A3E2A-A176-F52B-E410-65C7023B7867}"/>
              </a:ext>
              <a:ext uri="{C183D7F6-B498-43B3-948B-1728B52AA6E4}">
                <adec:decorative xmlns:adec="http://schemas.microsoft.com/office/drawing/2017/decorative" val="1"/>
              </a:ext>
            </a:extLst>
          </p:cNvPr>
          <p:cNvSpPr>
            <a:spLocks/>
          </p:cNvSpPr>
          <p:nvPr/>
        </p:nvSpPr>
        <p:spPr bwMode="auto">
          <a:xfrm>
            <a:off x="588262" y="1805940"/>
            <a:ext cx="6224018" cy="4463098"/>
          </a:xfrm>
          <a:prstGeom prst="roundRect">
            <a:avLst>
              <a:gd name="adj" fmla="val 3925"/>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9" name="Freeform: Shape 68">
            <a:extLst>
              <a:ext uri="{FF2B5EF4-FFF2-40B4-BE49-F238E27FC236}">
                <a16:creationId xmlns:a16="http://schemas.microsoft.com/office/drawing/2014/main" id="{E0DB815B-BC6D-8A96-7D94-614D03D855B6}"/>
              </a:ext>
              <a:ext uri="{C183D7F6-B498-43B3-948B-1728B52AA6E4}">
                <adec:decorative xmlns:adec="http://schemas.microsoft.com/office/drawing/2017/decorative" val="1"/>
              </a:ext>
            </a:extLst>
          </p:cNvPr>
          <p:cNvSpPr>
            <a:spLocks/>
          </p:cNvSpPr>
          <p:nvPr/>
        </p:nvSpPr>
        <p:spPr bwMode="auto">
          <a:xfrm>
            <a:off x="6979920" y="1657404"/>
            <a:ext cx="5212080" cy="4611635"/>
          </a:xfrm>
          <a:custGeom>
            <a:avLst/>
            <a:gdLst>
              <a:gd name="connsiteX0" fmla="*/ 181024 w 5212080"/>
              <a:gd name="connsiteY0" fmla="*/ 0 h 4611635"/>
              <a:gd name="connsiteX1" fmla="*/ 5212080 w 5212080"/>
              <a:gd name="connsiteY1" fmla="*/ 0 h 4611635"/>
              <a:gd name="connsiteX2" fmla="*/ 5212080 w 5212080"/>
              <a:gd name="connsiteY2" fmla="*/ 361252 h 4611635"/>
              <a:gd name="connsiteX3" fmla="*/ 5212080 w 5212080"/>
              <a:gd name="connsiteY3" fmla="*/ 422276 h 4611635"/>
              <a:gd name="connsiteX4" fmla="*/ 5212080 w 5212080"/>
              <a:gd name="connsiteY4" fmla="*/ 1050886 h 4611635"/>
              <a:gd name="connsiteX5" fmla="*/ 5212080 w 5212080"/>
              <a:gd name="connsiteY5" fmla="*/ 1515062 h 4611635"/>
              <a:gd name="connsiteX6" fmla="*/ 5212080 w 5212080"/>
              <a:gd name="connsiteY6" fmla="*/ 2971746 h 4611635"/>
              <a:gd name="connsiteX7" fmla="*/ 5212080 w 5212080"/>
              <a:gd name="connsiteY7" fmla="*/ 4611635 h 4611635"/>
              <a:gd name="connsiteX8" fmla="*/ 181024 w 5212080"/>
              <a:gd name="connsiteY8" fmla="*/ 4611635 h 4611635"/>
              <a:gd name="connsiteX9" fmla="*/ 0 w 5212080"/>
              <a:gd name="connsiteY9" fmla="*/ 4430611 h 4611635"/>
              <a:gd name="connsiteX10" fmla="*/ 0 w 5212080"/>
              <a:gd name="connsiteY10" fmla="*/ 2971746 h 4611635"/>
              <a:gd name="connsiteX11" fmla="*/ 0 w 5212080"/>
              <a:gd name="connsiteY11" fmla="*/ 1515062 h 4611635"/>
              <a:gd name="connsiteX12" fmla="*/ 0 w 5212080"/>
              <a:gd name="connsiteY12" fmla="*/ 1050886 h 4611635"/>
              <a:gd name="connsiteX13" fmla="*/ 0 w 5212080"/>
              <a:gd name="connsiteY13" fmla="*/ 422276 h 4611635"/>
              <a:gd name="connsiteX14" fmla="*/ 0 w 5212080"/>
              <a:gd name="connsiteY14" fmla="*/ 361252 h 4611635"/>
              <a:gd name="connsiteX15" fmla="*/ 0 w 5212080"/>
              <a:gd name="connsiteY15" fmla="*/ 181024 h 4611635"/>
              <a:gd name="connsiteX16" fmla="*/ 181024 w 5212080"/>
              <a:gd name="connsiteY16" fmla="*/ 0 h 461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080" h="4611635">
                <a:moveTo>
                  <a:pt x="181024" y="0"/>
                </a:moveTo>
                <a:lnTo>
                  <a:pt x="5212080" y="0"/>
                </a:lnTo>
                <a:lnTo>
                  <a:pt x="5212080" y="361252"/>
                </a:lnTo>
                <a:lnTo>
                  <a:pt x="5212080" y="422276"/>
                </a:lnTo>
                <a:lnTo>
                  <a:pt x="5212080" y="1050886"/>
                </a:lnTo>
                <a:lnTo>
                  <a:pt x="5212080" y="1515062"/>
                </a:lnTo>
                <a:lnTo>
                  <a:pt x="5212080" y="2971746"/>
                </a:lnTo>
                <a:lnTo>
                  <a:pt x="5212080" y="4611635"/>
                </a:lnTo>
                <a:lnTo>
                  <a:pt x="181024" y="4611635"/>
                </a:lnTo>
                <a:cubicBezTo>
                  <a:pt x="81047" y="4611635"/>
                  <a:pt x="0" y="4530588"/>
                  <a:pt x="0" y="4430611"/>
                </a:cubicBezTo>
                <a:lnTo>
                  <a:pt x="0" y="2971746"/>
                </a:lnTo>
                <a:lnTo>
                  <a:pt x="0" y="1515062"/>
                </a:lnTo>
                <a:lnTo>
                  <a:pt x="0" y="1050886"/>
                </a:ln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7" name="TextBox 16">
            <a:extLst>
              <a:ext uri="{FF2B5EF4-FFF2-40B4-BE49-F238E27FC236}">
                <a16:creationId xmlns:a16="http://schemas.microsoft.com/office/drawing/2014/main" id="{A7DAB9EE-CB4D-89AD-07DA-2D741A633E7C}"/>
              </a:ext>
            </a:extLst>
          </p:cNvPr>
          <p:cNvSpPr txBox="1">
            <a:spLocks/>
          </p:cNvSpPr>
          <p:nvPr/>
        </p:nvSpPr>
        <p:spPr>
          <a:xfrm>
            <a:off x="787079" y="2963087"/>
            <a:ext cx="5826386" cy="2698175"/>
          </a:xfrm>
          <a:prstGeom prst="rect">
            <a:avLst/>
          </a:prstGeom>
          <a:noFill/>
        </p:spPr>
        <p:txBody>
          <a:bodyPr vert="horz" wrap="square" lIns="0" tIns="0" rIns="0" bIns="0" rtlCol="0" anchor="t">
            <a:spAutoFit/>
          </a:bodyPr>
          <a:lstStyle/>
          <a:p>
            <a:pPr>
              <a:spcAft>
                <a:spcPts val="1600"/>
              </a:spcAft>
            </a:pPr>
            <a:r>
              <a:rPr lang="de-DE" sz="1600" dirty="0"/>
              <a:t>Stellen Sie sich vor, Sie wären ein supertalentierter Designer und könnten erstaunliche Erlebnisse erschaffen, die sich wie Magie anfühlen. Sie verwenden coole Sounds, atemberaubende Bilder und perfekte Kulissen, um Menschen auf unglaubliche und unvergessliche Reisen mitzunehmen.</a:t>
            </a:r>
          </a:p>
          <a:p>
            <a:pPr>
              <a:spcAft>
                <a:spcPts val="1200"/>
              </a:spcAft>
            </a:pPr>
            <a:r>
              <a:rPr lang="de-DE" sz="1600" dirty="0"/>
              <a:t>Sie haben großartige Ideen, die die Fantasie beflügeln, </a:t>
            </a:r>
            <a:br>
              <a:rPr lang="de-DE" sz="1600" dirty="0"/>
            </a:br>
            <a:r>
              <a:rPr lang="de-DE" sz="1600" dirty="0"/>
              <a:t>und achten auf jedes kleine Detail, damit alles perfekt zusammenpasst. Sie haben die Macht, den Menschen das Gefühl zu geben, dass sie sich in einer völlig neuen Welt befinden, die sie verblüfft zurücklässt und Lust auf mehr weckt.</a:t>
            </a:r>
          </a:p>
        </p:txBody>
      </p:sp>
      <p:pic>
        <p:nvPicPr>
          <p:cNvPr id="71" name="Picture 70" descr="A child wearing headphones and cape in front of a computer desk">
            <a:extLst>
              <a:ext uri="{FF2B5EF4-FFF2-40B4-BE49-F238E27FC236}">
                <a16:creationId xmlns:a16="http://schemas.microsoft.com/office/drawing/2014/main" id="{EC3F7C64-624D-F98B-B43C-3AA86DFB6A82}"/>
              </a:ext>
            </a:extLst>
          </p:cNvPr>
          <p:cNvPicPr>
            <a:picLocks/>
          </p:cNvPicPr>
          <p:nvPr/>
        </p:nvPicPr>
        <p:blipFill rotWithShape="1">
          <a:blip r:embed="rId4"/>
          <a:srcRect t="3222" b="9090"/>
          <a:stretch/>
        </p:blipFill>
        <p:spPr>
          <a:xfrm>
            <a:off x="7147560" y="1825046"/>
            <a:ext cx="4876800" cy="4276351"/>
          </a:xfrm>
          <a:prstGeom prst="roundRect">
            <a:avLst>
              <a:gd name="adj" fmla="val 2013"/>
            </a:avLst>
          </a:prstGeom>
          <a:solidFill>
            <a:srgbClr val="275272"/>
          </a:solidFill>
        </p:spPr>
      </p:pic>
      <p:cxnSp>
        <p:nvCxnSpPr>
          <p:cNvPr id="57" name="Straight Connector 56">
            <a:extLst>
              <a:ext uri="{FF2B5EF4-FFF2-40B4-BE49-F238E27FC236}">
                <a16:creationId xmlns:a16="http://schemas.microsoft.com/office/drawing/2014/main" id="{46AE9E16-5450-6C4E-13C3-1B123921DD1E}"/>
              </a:ext>
              <a:ext uri="{C183D7F6-B498-43B3-948B-1728B52AA6E4}">
                <adec:decorative xmlns:adec="http://schemas.microsoft.com/office/drawing/2017/decorative" val="1"/>
              </a:ext>
            </a:extLst>
          </p:cNvPr>
          <p:cNvCxnSpPr>
            <a:cxnSpLocks/>
          </p:cNvCxnSpPr>
          <p:nvPr/>
        </p:nvCxnSpPr>
        <p:spPr>
          <a:xfrm>
            <a:off x="787079" y="6072048"/>
            <a:ext cx="5826386" cy="0"/>
          </a:xfrm>
          <a:prstGeom prst="line">
            <a:avLst/>
          </a:prstGeom>
          <a:ln w="22225" cap="rnd">
            <a:gradFill flip="none" rotWithShape="1">
              <a:gsLst>
                <a:gs pos="0">
                  <a:schemeClr val="accent1"/>
                </a:gs>
                <a:gs pos="55000">
                  <a:schemeClr val="accent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BF90838-A45F-BFD5-99A0-0A6E694A1589}"/>
              </a:ext>
              <a:ext uri="{C183D7F6-B498-43B3-948B-1728B52AA6E4}">
                <adec:decorative xmlns:adec="http://schemas.microsoft.com/office/drawing/2017/decorative" val="0"/>
              </a:ext>
            </a:extLst>
          </p:cNvPr>
          <p:cNvSpPr>
            <a:spLocks/>
          </p:cNvSpPr>
          <p:nvPr/>
        </p:nvSpPr>
        <p:spPr bwMode="auto">
          <a:xfrm>
            <a:off x="7229476" y="5518150"/>
            <a:ext cx="4712970" cy="500951"/>
          </a:xfrm>
          <a:prstGeom prst="roundRect">
            <a:avLst/>
          </a:prstGeom>
          <a:solidFill>
            <a:schemeClr val="bg1">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de-DE" sz="1200" dirty="0">
                <a:solidFill>
                  <a:schemeClr val="tx1"/>
                </a:solidFill>
                <a:latin typeface="+mj-lt"/>
                <a:ea typeface="+mj-ea"/>
                <a:cs typeface="+mj-cs"/>
              </a:rPr>
              <a:t>Dieses Bild wurde in Copilot mit Microsoft Designer </a:t>
            </a:r>
            <a:br>
              <a:rPr lang="de-DE" sz="1200" dirty="0">
                <a:solidFill>
                  <a:schemeClr val="tx1"/>
                </a:solidFill>
                <a:latin typeface="+mj-lt"/>
                <a:ea typeface="+mj-ea"/>
                <a:cs typeface="+mj-cs"/>
              </a:rPr>
            </a:br>
            <a:r>
              <a:rPr lang="de-DE" sz="1200" dirty="0">
                <a:solidFill>
                  <a:schemeClr val="tx1"/>
                </a:solidFill>
                <a:latin typeface="+mj-lt"/>
                <a:ea typeface="+mj-ea"/>
                <a:cs typeface="+mj-cs"/>
              </a:rPr>
              <a:t>und den als Prompt bereitgestellten Wörtern erstellt. </a:t>
            </a:r>
          </a:p>
        </p:txBody>
      </p:sp>
      <p:pic>
        <p:nvPicPr>
          <p:cNvPr id="84" name="Picture 83">
            <a:extLst>
              <a:ext uri="{FF2B5EF4-FFF2-40B4-BE49-F238E27FC236}">
                <a16:creationId xmlns:a16="http://schemas.microsoft.com/office/drawing/2014/main" id="{428CF48A-957B-1B26-3CDC-8039929FAEB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1933784" y="180594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9" name="Freeform: Shape 88">
            <a:extLst>
              <a:ext uri="{FF2B5EF4-FFF2-40B4-BE49-F238E27FC236}">
                <a16:creationId xmlns:a16="http://schemas.microsoft.com/office/drawing/2014/main" id="{741B12D3-AC43-13ED-2E2F-E66E00A9186E}"/>
              </a:ext>
              <a:ext uri="{C183D7F6-B498-43B3-948B-1728B52AA6E4}">
                <adec:decorative xmlns:adec="http://schemas.microsoft.com/office/drawing/2017/decorative" val="1"/>
              </a:ext>
            </a:extLst>
          </p:cNvPr>
          <p:cNvSpPr>
            <a:spLocks/>
          </p:cNvSpPr>
          <p:nvPr/>
        </p:nvSpPr>
        <p:spPr bwMode="auto">
          <a:xfrm>
            <a:off x="1033079" y="1805940"/>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2" name="Group 21">
            <a:extLst>
              <a:ext uri="{FF2B5EF4-FFF2-40B4-BE49-F238E27FC236}">
                <a16:creationId xmlns:a16="http://schemas.microsoft.com/office/drawing/2014/main" id="{B8B8046D-91DA-855F-F15B-9ED505CC1618}"/>
              </a:ext>
              <a:ext uri="{C183D7F6-B498-43B3-948B-1728B52AA6E4}">
                <adec:decorative xmlns:adec="http://schemas.microsoft.com/office/drawing/2017/decorative" val="1"/>
              </a:ext>
            </a:extLst>
          </p:cNvPr>
          <p:cNvGrpSpPr>
            <a:grpSpLocks/>
          </p:cNvGrpSpPr>
          <p:nvPr/>
        </p:nvGrpSpPr>
        <p:grpSpPr>
          <a:xfrm>
            <a:off x="787079" y="2073298"/>
            <a:ext cx="736979" cy="731926"/>
            <a:chOff x="547424" y="4293480"/>
            <a:chExt cx="640026" cy="657416"/>
          </a:xfrm>
        </p:grpSpPr>
        <p:grpSp>
          <p:nvGrpSpPr>
            <p:cNvPr id="23" name="Group 22">
              <a:extLst>
                <a:ext uri="{FF2B5EF4-FFF2-40B4-BE49-F238E27FC236}">
                  <a16:creationId xmlns:a16="http://schemas.microsoft.com/office/drawing/2014/main" id="{BB8E98AA-FDFD-059E-9E74-C605495FB095}"/>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70E7677B-3F38-F385-AF43-6428A52C07AD}"/>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35AF3A0A-86D0-C1F6-5646-7A1C7044D26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61BF027F-7A2D-1427-60A5-220659D0D81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3477D50D-83BE-82F8-7F07-B3C59318941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CA77877D-CA05-49FE-B2E9-BE7110FD2C2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218A9A4-2D4E-BAED-EBFD-9F5AD03D10E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74" name="paint">
            <a:extLst>
              <a:ext uri="{FF2B5EF4-FFF2-40B4-BE49-F238E27FC236}">
                <a16:creationId xmlns:a16="http://schemas.microsoft.com/office/drawing/2014/main" id="{F75A2707-CBB8-8FF1-F9C4-6E6B455866B1}"/>
              </a:ext>
              <a:ext uri="{C183D7F6-B498-43B3-948B-1728B52AA6E4}">
                <adec:decorative xmlns:adec="http://schemas.microsoft.com/office/drawing/2017/decorative" val="1"/>
              </a:ext>
            </a:extLst>
          </p:cNvPr>
          <p:cNvSpPr>
            <a:spLocks noChangeAspect="1" noEditPoints="1"/>
          </p:cNvSpPr>
          <p:nvPr/>
        </p:nvSpPr>
        <p:spPr bwMode="auto">
          <a:xfrm>
            <a:off x="970350" y="2256381"/>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C337B177-AB28-BF6D-D144-F42E33E136F8}"/>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697494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6D2E44-93AB-519A-B019-092F18F6E64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8" name="Picture 7">
              <a:extLst>
                <a:ext uri="{FF2B5EF4-FFF2-40B4-BE49-F238E27FC236}">
                  <a16:creationId xmlns:a16="http://schemas.microsoft.com/office/drawing/2014/main" id="{710F4BD0-9D77-7804-B137-0F3B09E26E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2BA4DE62-B81E-AF96-4774-B2D812F9E56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B906ADD6-AC34-4517-FE9C-B649A3A6AB31}"/>
              </a:ext>
              <a:ext uri="{C183D7F6-B498-43B3-948B-1728B52AA6E4}">
                <adec:decorative xmlns:adec="http://schemas.microsoft.com/office/drawing/2017/decorative" val="1"/>
              </a:ext>
            </a:extLst>
          </p:cNvPr>
          <p:cNvCxnSpPr>
            <a:cxnSpLocks/>
          </p:cNvCxnSpPr>
          <p:nvPr/>
        </p:nvCxnSpPr>
        <p:spPr>
          <a:xfrm>
            <a:off x="856708" y="166647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24_1">
            <a:extLst>
              <a:ext uri="{FF2B5EF4-FFF2-40B4-BE49-F238E27FC236}">
                <a16:creationId xmlns:a16="http://schemas.microsoft.com/office/drawing/2014/main" id="{A8DD911F-5AC7-69A9-D5BA-C16B884311C2}"/>
              </a:ext>
              <a:ext uri="{C183D7F6-B498-43B3-948B-1728B52AA6E4}">
                <adec:decorative xmlns:adec="http://schemas.microsoft.com/office/drawing/2017/decorative" val="1"/>
              </a:ext>
            </a:extLst>
          </p:cNvPr>
          <p:cNvSpPr>
            <a:spLocks/>
          </p:cNvSpPr>
          <p:nvPr/>
        </p:nvSpPr>
        <p:spPr bwMode="auto">
          <a:xfrm>
            <a:off x="5035870" y="1672196"/>
            <a:ext cx="6584629" cy="4021710"/>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2F9B1290-C514-618C-9EEE-5B14B04E57E7}"/>
              </a:ext>
            </a:extLst>
          </p:cNvPr>
          <p:cNvSpPr>
            <a:spLocks noGrp="1"/>
          </p:cNvSpPr>
          <p:nvPr>
            <p:ph type="title"/>
          </p:nvPr>
        </p:nvSpPr>
        <p:spPr>
          <a:xfrm>
            <a:off x="588962" y="457200"/>
            <a:ext cx="11222037" cy="492125"/>
          </a:xfrm>
        </p:spPr>
        <p:txBody>
          <a:bodyPr/>
          <a:lstStyle/>
          <a:p>
            <a:r>
              <a:rPr lang="de-DE" dirty="0"/>
              <a:t>Lerneinheit 2: Haben Sie schon einmal von Mad Libs® gehört?</a:t>
            </a:r>
          </a:p>
        </p:txBody>
      </p:sp>
      <p:sp>
        <p:nvSpPr>
          <p:cNvPr id="13" name="Rectangle: Top Corners Rounded 12">
            <a:extLst>
              <a:ext uri="{FF2B5EF4-FFF2-40B4-BE49-F238E27FC236}">
                <a16:creationId xmlns:a16="http://schemas.microsoft.com/office/drawing/2014/main" id="{8D24229C-FF89-221B-3D0F-E5040D034A42}"/>
              </a:ext>
              <a:ext uri="{C183D7F6-B498-43B3-948B-1728B52AA6E4}">
                <adec:decorative xmlns:adec="http://schemas.microsoft.com/office/drawing/2017/decorative" val="1"/>
              </a:ext>
            </a:extLst>
          </p:cNvPr>
          <p:cNvSpPr>
            <a:spLocks/>
          </p:cNvSpPr>
          <p:nvPr/>
        </p:nvSpPr>
        <p:spPr bwMode="auto">
          <a:xfrm>
            <a:off x="5035870" y="1672196"/>
            <a:ext cx="6584629" cy="365760"/>
          </a:xfrm>
          <a:prstGeom prst="round2SameRect">
            <a:avLst>
              <a:gd name="adj1" fmla="val 27735"/>
              <a:gd name="adj2" fmla="val 0"/>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sp>
        <p:nvSpPr>
          <p:cNvPr id="24" name="Rounded Rectangle 24_1">
            <a:extLst>
              <a:ext uri="{FF2B5EF4-FFF2-40B4-BE49-F238E27FC236}">
                <a16:creationId xmlns:a16="http://schemas.microsoft.com/office/drawing/2014/main" id="{293BC4FA-5168-8C42-9AF0-A76DEB9C7171}"/>
              </a:ext>
              <a:ext uri="{C183D7F6-B498-43B3-948B-1728B52AA6E4}">
                <adec:decorative xmlns:adec="http://schemas.microsoft.com/office/drawing/2017/decorative" val="1"/>
              </a:ext>
            </a:extLst>
          </p:cNvPr>
          <p:cNvSpPr>
            <a:spLocks/>
          </p:cNvSpPr>
          <p:nvPr/>
        </p:nvSpPr>
        <p:spPr bwMode="auto">
          <a:xfrm>
            <a:off x="588963" y="1666472"/>
            <a:ext cx="4248791" cy="40217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8" name="TextBox 27">
            <a:extLst>
              <a:ext uri="{FF2B5EF4-FFF2-40B4-BE49-F238E27FC236}">
                <a16:creationId xmlns:a16="http://schemas.microsoft.com/office/drawing/2014/main" id="{B6E964B7-D056-F365-9CED-B3E710B432AC}"/>
              </a:ext>
            </a:extLst>
          </p:cNvPr>
          <p:cNvSpPr txBox="1">
            <a:spLocks/>
          </p:cNvSpPr>
          <p:nvPr/>
        </p:nvSpPr>
        <p:spPr>
          <a:xfrm>
            <a:off x="763748" y="2957862"/>
            <a:ext cx="3870165" cy="1723549"/>
          </a:xfrm>
          <a:prstGeom prst="rect">
            <a:avLst/>
          </a:prstGeom>
          <a:noFill/>
        </p:spPr>
        <p:txBody>
          <a:bodyPr vert="horz" wrap="square" lIns="0" tIns="0" rIns="0" bIns="0" rtlCol="0" anchor="ctr">
            <a:spAutoFit/>
          </a:bodyPr>
          <a:lstStyle/>
          <a:p>
            <a:pPr>
              <a:spcAft>
                <a:spcPts val="1200"/>
              </a:spcAft>
            </a:pPr>
            <a:r>
              <a:rPr lang="de-DE" sz="1600" dirty="0"/>
              <a:t>Mad Libs® sind lustige und interaktive Wortspiele, bei denen Sie die Lücken in einer Geschichte mit verschiedenen Wortarten wie Adjektiven, Substantiven und Verben ausfüllen. Dabei kommt oft eine witzige oder unerwartete Geschichte heraus. Wir werden diese Struktur verwenden, um unsere Prompts in Lerneinheit 2 zu erstellen.</a:t>
            </a:r>
          </a:p>
        </p:txBody>
      </p:sp>
      <p:sp>
        <p:nvSpPr>
          <p:cNvPr id="30" name="Freeform: Shape 29">
            <a:extLst>
              <a:ext uri="{FF2B5EF4-FFF2-40B4-BE49-F238E27FC236}">
                <a16:creationId xmlns:a16="http://schemas.microsoft.com/office/drawing/2014/main" id="{C89B5696-0B78-C479-F686-1064EF5567EB}"/>
              </a:ext>
              <a:ext uri="{C183D7F6-B498-43B3-948B-1728B52AA6E4}">
                <adec:decorative xmlns:adec="http://schemas.microsoft.com/office/drawing/2017/decorative" val="1"/>
              </a:ext>
            </a:extLst>
          </p:cNvPr>
          <p:cNvSpPr>
            <a:spLocks/>
          </p:cNvSpPr>
          <p:nvPr/>
        </p:nvSpPr>
        <p:spPr bwMode="auto">
          <a:xfrm>
            <a:off x="1033079" y="166647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31" name="Group 30">
            <a:extLst>
              <a:ext uri="{FF2B5EF4-FFF2-40B4-BE49-F238E27FC236}">
                <a16:creationId xmlns:a16="http://schemas.microsoft.com/office/drawing/2014/main" id="{88448615-CBB6-C796-2407-CC147EF48BD4}"/>
              </a:ext>
              <a:ext uri="{C183D7F6-B498-43B3-948B-1728B52AA6E4}">
                <adec:decorative xmlns:adec="http://schemas.microsoft.com/office/drawing/2017/decorative" val="1"/>
              </a:ext>
            </a:extLst>
          </p:cNvPr>
          <p:cNvGrpSpPr>
            <a:grpSpLocks/>
          </p:cNvGrpSpPr>
          <p:nvPr/>
        </p:nvGrpSpPr>
        <p:grpSpPr>
          <a:xfrm>
            <a:off x="787079" y="1933830"/>
            <a:ext cx="736979" cy="731926"/>
            <a:chOff x="547424" y="4293480"/>
            <a:chExt cx="640026" cy="657416"/>
          </a:xfrm>
        </p:grpSpPr>
        <p:grpSp>
          <p:nvGrpSpPr>
            <p:cNvPr id="32" name="Group 31">
              <a:extLst>
                <a:ext uri="{FF2B5EF4-FFF2-40B4-BE49-F238E27FC236}">
                  <a16:creationId xmlns:a16="http://schemas.microsoft.com/office/drawing/2014/main" id="{F5884460-BA0C-144B-D07F-2D027F82280B}"/>
                </a:ext>
              </a:extLst>
            </p:cNvPr>
            <p:cNvGrpSpPr/>
            <p:nvPr/>
          </p:nvGrpSpPr>
          <p:grpSpPr>
            <a:xfrm>
              <a:off x="547424" y="4293480"/>
              <a:ext cx="640026" cy="657416"/>
              <a:chOff x="987658" y="5065483"/>
              <a:chExt cx="1169054" cy="1200820"/>
            </a:xfrm>
          </p:grpSpPr>
          <p:grpSp>
            <p:nvGrpSpPr>
              <p:cNvPr id="34" name="Group 33">
                <a:extLst>
                  <a:ext uri="{FF2B5EF4-FFF2-40B4-BE49-F238E27FC236}">
                    <a16:creationId xmlns:a16="http://schemas.microsoft.com/office/drawing/2014/main" id="{E3E9291B-C6ED-E93E-904B-34B7F8858A9B}"/>
                  </a:ext>
                </a:extLst>
              </p:cNvPr>
              <p:cNvGrpSpPr/>
              <p:nvPr/>
            </p:nvGrpSpPr>
            <p:grpSpPr>
              <a:xfrm>
                <a:off x="987658" y="5065483"/>
                <a:ext cx="1169054" cy="1200820"/>
                <a:chOff x="6349393" y="1711575"/>
                <a:chExt cx="5590022" cy="5674618"/>
              </a:xfrm>
            </p:grpSpPr>
            <p:sp>
              <p:nvSpPr>
                <p:cNvPr id="37" name="Rounded Rectangle 3_1">
                  <a:extLst>
                    <a:ext uri="{FF2B5EF4-FFF2-40B4-BE49-F238E27FC236}">
                      <a16:creationId xmlns:a16="http://schemas.microsoft.com/office/drawing/2014/main" id="{C9D8AE90-E5F4-F859-2EF6-5A46869A09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8" name="Rounded Rectangle 3_1">
                  <a:extLst>
                    <a:ext uri="{FF2B5EF4-FFF2-40B4-BE49-F238E27FC236}">
                      <a16:creationId xmlns:a16="http://schemas.microsoft.com/office/drawing/2014/main" id="{030A766E-59BE-0710-B171-825E3087E32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5" name="Rounded Rectangle 3_1">
                <a:extLst>
                  <a:ext uri="{FF2B5EF4-FFF2-40B4-BE49-F238E27FC236}">
                    <a16:creationId xmlns:a16="http://schemas.microsoft.com/office/drawing/2014/main" id="{41283E0C-C44E-1FD3-B0AE-F6EF125557F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6" name="Rounded Rectangle 24_1">
                <a:extLst>
                  <a:ext uri="{FF2B5EF4-FFF2-40B4-BE49-F238E27FC236}">
                    <a16:creationId xmlns:a16="http://schemas.microsoft.com/office/drawing/2014/main" id="{0D489216-AA9B-EC0D-BCAF-C1A513E0E38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C5102C60-C68A-D641-B18A-87FA29B98775}"/>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40" name="3D">
            <a:extLst>
              <a:ext uri="{FF2B5EF4-FFF2-40B4-BE49-F238E27FC236}">
                <a16:creationId xmlns:a16="http://schemas.microsoft.com/office/drawing/2014/main" id="{D883DE37-02F9-3675-64CA-2F2ABB8CD084}"/>
              </a:ext>
              <a:ext uri="{C183D7F6-B498-43B3-948B-1728B52AA6E4}">
                <adec:decorative xmlns:adec="http://schemas.microsoft.com/office/drawing/2017/decorative" val="1"/>
              </a:ext>
            </a:extLst>
          </p:cNvPr>
          <p:cNvSpPr>
            <a:spLocks noChangeAspect="1" noEditPoints="1"/>
          </p:cNvSpPr>
          <p:nvPr/>
        </p:nvSpPr>
        <p:spPr bwMode="auto">
          <a:xfrm>
            <a:off x="1002687" y="2136318"/>
            <a:ext cx="305764" cy="32695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graphicFrame>
        <p:nvGraphicFramePr>
          <p:cNvPr id="12" name="Content Placeholder 6">
            <a:extLst>
              <a:ext uri="{FF2B5EF4-FFF2-40B4-BE49-F238E27FC236}">
                <a16:creationId xmlns:a16="http://schemas.microsoft.com/office/drawing/2014/main" id="{1611E167-D772-900A-D8E3-11BAFD43EB3A}"/>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1123155433"/>
              </p:ext>
            </p:extLst>
          </p:nvPr>
        </p:nvGraphicFramePr>
        <p:xfrm>
          <a:off x="5035870" y="1672196"/>
          <a:ext cx="6584629" cy="4021710"/>
        </p:xfrm>
        <a:graphic>
          <a:graphicData uri="http://schemas.openxmlformats.org/drawingml/2006/table">
            <a:tbl>
              <a:tblPr firstRow="1" bandRow="1">
                <a:tableStyleId>{5C22544A-7EE6-4342-B048-85BDC9FD1C3A}</a:tableStyleId>
              </a:tblPr>
              <a:tblGrid>
                <a:gridCol w="2544061">
                  <a:extLst>
                    <a:ext uri="{9D8B030D-6E8A-4147-A177-3AD203B41FA5}">
                      <a16:colId xmlns:a16="http://schemas.microsoft.com/office/drawing/2014/main" val="1546675680"/>
                    </a:ext>
                  </a:extLst>
                </a:gridCol>
                <a:gridCol w="1945458">
                  <a:extLst>
                    <a:ext uri="{9D8B030D-6E8A-4147-A177-3AD203B41FA5}">
                      <a16:colId xmlns:a16="http://schemas.microsoft.com/office/drawing/2014/main" val="3384121720"/>
                    </a:ext>
                  </a:extLst>
                </a:gridCol>
                <a:gridCol w="2095110">
                  <a:extLst>
                    <a:ext uri="{9D8B030D-6E8A-4147-A177-3AD203B41FA5}">
                      <a16:colId xmlns:a16="http://schemas.microsoft.com/office/drawing/2014/main" val="169851265"/>
                    </a:ext>
                  </a:extLst>
                </a:gridCol>
              </a:tblGrid>
              <a:tr h="364110">
                <a:tc>
                  <a:txBody>
                    <a:bodyPr/>
                    <a:lstStyle/>
                    <a:p>
                      <a:pPr marL="0" algn="l" defTabSz="932742" rtl="0" eaLnBrk="1" latinLnBrk="0" hangingPunct="1"/>
                      <a:r>
                        <a:rPr lang="de-DE" sz="1400" b="0">
                          <a:solidFill>
                            <a:schemeClr val="accent2"/>
                          </a:solidFill>
                          <a:latin typeface="+mj-lt"/>
                          <a:ea typeface="+mj-ea"/>
                          <a:cs typeface="+mj-cs"/>
                        </a:rPr>
                        <a:t>Adjektiv</a:t>
                      </a:r>
                    </a:p>
                  </a:txBody>
                  <a:tcPr marL="74409" marR="74409" marT="37204" marB="37204" anchor="ct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de-DE" sz="1400" b="0">
                          <a:solidFill>
                            <a:schemeClr val="accent2"/>
                          </a:solidFill>
                          <a:latin typeface="+mj-lt"/>
                          <a:ea typeface="+mj-ea"/>
                          <a:cs typeface="+mj-cs"/>
                        </a:rPr>
                        <a:t>Substantiv</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de-DE" sz="1400" b="0">
                          <a:solidFill>
                            <a:schemeClr val="accent2"/>
                          </a:solidFill>
                          <a:latin typeface="+mj-lt"/>
                          <a:ea typeface="+mj-ea"/>
                          <a:cs typeface="+mj-cs"/>
                        </a:rPr>
                        <a:t>Verb</a:t>
                      </a:r>
                    </a:p>
                  </a:txBody>
                  <a:tcPr marL="74409" marR="74409" marT="37204" marB="37204"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266253"/>
                  </a:ext>
                </a:extLst>
              </a:tr>
              <a:tr h="365760">
                <a:tc>
                  <a:txBody>
                    <a:bodyPr/>
                    <a:lstStyle/>
                    <a:p>
                      <a:r>
                        <a:rPr lang="de-DE" sz="1200" dirty="0">
                          <a:solidFill>
                            <a:schemeClr val="tx1"/>
                          </a:solidFill>
                          <a:latin typeface="+mn-lt"/>
                          <a:ea typeface="+mn-ea"/>
                          <a:cs typeface="+mn-cs"/>
                        </a:rPr>
                        <a:t>Erstaunlich</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Abenteuer</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Springen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5028781"/>
                  </a:ext>
                </a:extLst>
              </a:tr>
              <a:tr h="365760">
                <a:tc>
                  <a:txBody>
                    <a:bodyPr/>
                    <a:lstStyle/>
                    <a:p>
                      <a:r>
                        <a:rPr lang="de-DE" sz="1200">
                          <a:solidFill>
                            <a:schemeClr val="tx1"/>
                          </a:solidFill>
                          <a:latin typeface="+mn-lt"/>
                          <a:ea typeface="+mn-ea"/>
                          <a:cs typeface="+mn-cs"/>
                        </a:rPr>
                        <a:t>Gewagt</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Strand</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Ausführen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3551176"/>
                  </a:ext>
                </a:extLst>
              </a:tr>
              <a:tr h="365760">
                <a:tc>
                  <a:txBody>
                    <a:bodyPr/>
                    <a:lstStyle/>
                    <a:p>
                      <a:r>
                        <a:rPr lang="de-DE" sz="1200">
                          <a:solidFill>
                            <a:schemeClr val="tx1"/>
                          </a:solidFill>
                          <a:latin typeface="+mn-lt"/>
                          <a:ea typeface="+mn-ea"/>
                          <a:cs typeface="+mn-cs"/>
                        </a:rPr>
                        <a:t>Kreativ</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Schloss</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Tanzen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140983"/>
                  </a:ext>
                </a:extLst>
              </a:tr>
              <a:tr h="365760">
                <a:tc>
                  <a:txBody>
                    <a:bodyPr/>
                    <a:lstStyle/>
                    <a:p>
                      <a:r>
                        <a:rPr lang="de-DE" sz="1200">
                          <a:solidFill>
                            <a:schemeClr val="tx1"/>
                          </a:solidFill>
                          <a:latin typeface="+mn-lt"/>
                          <a:ea typeface="+mn-ea"/>
                          <a:cs typeface="+mn-cs"/>
                        </a:rPr>
                        <a:t>Aufregend</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Wald</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Erkunden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4323081"/>
                  </a:ext>
                </a:extLst>
              </a:tr>
              <a:tr h="365760">
                <a:tc>
                  <a:txBody>
                    <a:bodyPr/>
                    <a:lstStyle/>
                    <a:p>
                      <a:r>
                        <a:rPr lang="de-DE" sz="1200">
                          <a:solidFill>
                            <a:schemeClr val="tx1"/>
                          </a:solidFill>
                          <a:latin typeface="+mn-lt"/>
                          <a:ea typeface="+mn-ea"/>
                          <a:cs typeface="+mn-cs"/>
                        </a:rPr>
                        <a:t>Fantastisch</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Spiel</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Mehr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034718"/>
                  </a:ext>
                </a:extLst>
              </a:tr>
              <a:tr h="365760">
                <a:tc>
                  <a:txBody>
                    <a:bodyPr/>
                    <a:lstStyle/>
                    <a:p>
                      <a:r>
                        <a:rPr lang="de-DE" sz="1200">
                          <a:solidFill>
                            <a:schemeClr val="tx1"/>
                          </a:solidFill>
                          <a:latin typeface="+mn-lt"/>
                          <a:ea typeface="+mn-ea"/>
                          <a:cs typeface="+mn-cs"/>
                        </a:rPr>
                        <a:t>Magisch</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Held</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Entdecken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4227319"/>
                  </a:ext>
                </a:extLst>
              </a:tr>
              <a:tr h="365760">
                <a:tc>
                  <a:txBody>
                    <a:bodyPr/>
                    <a:lstStyle/>
                    <a:p>
                      <a:r>
                        <a:rPr lang="de-DE" sz="1200">
                          <a:solidFill>
                            <a:schemeClr val="tx1"/>
                          </a:solidFill>
                          <a:latin typeface="+mn-lt"/>
                          <a:ea typeface="+mn-ea"/>
                          <a:cs typeface="+mn-cs"/>
                        </a:rPr>
                        <a:t>Geheimnisvoll</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Reise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Fantasie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182065"/>
                  </a:ext>
                </a:extLst>
              </a:tr>
              <a:tr h="365760">
                <a:tc>
                  <a:txBody>
                    <a:bodyPr/>
                    <a:lstStyle/>
                    <a:p>
                      <a:r>
                        <a:rPr lang="de-DE" sz="1200">
                          <a:solidFill>
                            <a:schemeClr val="tx1"/>
                          </a:solidFill>
                          <a:latin typeface="+mn-lt"/>
                          <a:ea typeface="+mn-ea"/>
                          <a:cs typeface="+mn-cs"/>
                        </a:rPr>
                        <a:t>Einzigartig</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Berg</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Erstellen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754093"/>
                  </a:ext>
                </a:extLst>
              </a:tr>
              <a:tr h="365760">
                <a:tc>
                  <a:txBody>
                    <a:bodyPr/>
                    <a:lstStyle/>
                    <a:p>
                      <a:r>
                        <a:rPr lang="de-DE" sz="1200">
                          <a:solidFill>
                            <a:schemeClr val="tx1"/>
                          </a:solidFill>
                          <a:latin typeface="+mn-lt"/>
                          <a:ea typeface="+mn-ea"/>
                          <a:cs typeface="+mn-cs"/>
                        </a:rPr>
                        <a:t>Lebendig</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Roboter</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Erfinden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0289504"/>
                  </a:ext>
                </a:extLst>
              </a:tr>
              <a:tr h="365760">
                <a:tc>
                  <a:txBody>
                    <a:bodyPr/>
                    <a:lstStyle/>
                    <a:p>
                      <a:r>
                        <a:rPr lang="de-DE" sz="1200">
                          <a:solidFill>
                            <a:schemeClr val="tx1"/>
                          </a:solidFill>
                          <a:latin typeface="+mn-lt"/>
                          <a:ea typeface="+mn-ea"/>
                          <a:cs typeface="+mn-cs"/>
                        </a:rPr>
                        <a:t>Wild</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a:solidFill>
                            <a:schemeClr val="tx1"/>
                          </a:solidFill>
                          <a:latin typeface="+mn-lt"/>
                          <a:ea typeface="+mn-ea"/>
                          <a:cs typeface="+mn-cs"/>
                        </a:rPr>
                        <a:t>Ort</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de-DE" sz="1200" dirty="0">
                          <a:solidFill>
                            <a:schemeClr val="tx1"/>
                          </a:solidFill>
                          <a:latin typeface="+mn-lt"/>
                          <a:ea typeface="+mn-ea"/>
                          <a:cs typeface="+mn-cs"/>
                        </a:rPr>
                        <a:t>Fliegen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830880"/>
                  </a:ext>
                </a:extLst>
              </a:tr>
            </a:tbl>
          </a:graphicData>
        </a:graphic>
      </p:graphicFrame>
      <p:pic>
        <p:nvPicPr>
          <p:cNvPr id="41" name="Picture 40">
            <a:extLst>
              <a:ext uri="{FF2B5EF4-FFF2-40B4-BE49-F238E27FC236}">
                <a16:creationId xmlns:a16="http://schemas.microsoft.com/office/drawing/2014/main" id="{5412595C-B61F-80EA-90B9-52E580FD36A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TextBox 3">
            <a:extLst>
              <a:ext uri="{FF2B5EF4-FFF2-40B4-BE49-F238E27FC236}">
                <a16:creationId xmlns:a16="http://schemas.microsoft.com/office/drawing/2014/main" id="{5D5861DD-E1F0-26D1-5016-C1E4A2EDAB89}"/>
              </a:ext>
            </a:extLst>
          </p:cNvPr>
          <p:cNvSpPr txBox="1"/>
          <p:nvPr/>
        </p:nvSpPr>
        <p:spPr>
          <a:xfrm>
            <a:off x="856708" y="5980288"/>
            <a:ext cx="10763791" cy="307777"/>
          </a:xfrm>
          <a:prstGeom prst="rect">
            <a:avLst/>
          </a:prstGeom>
          <a:noFill/>
        </p:spPr>
        <p:txBody>
          <a:bodyPr wrap="square" lIns="0" tIns="0" rIns="0" bIns="0" rtlCol="0">
            <a:spAutoFit/>
          </a:bodyPr>
          <a:lstStyle/>
          <a:p>
            <a:r>
              <a:rPr lang="de-DE" sz="1000" b="0" i="0" dirty="0">
                <a:solidFill>
                  <a:srgbClr val="242424"/>
                </a:solidFill>
                <a:effectLst/>
                <a:latin typeface="Segoe UI" panose="020B0502040204020203" pitchFamily="34" charset="0"/>
              </a:rPr>
              <a:t> „Mad Libs®“ ist eine eingetragene Marke der Penguin Group (USA) Inc. Dies stellt keinerlei Endorsement oder Verbindung mit dem Markeninhaber dar und wird nur zu Veranschaulichungszwecken verwendet. </a:t>
            </a:r>
          </a:p>
        </p:txBody>
      </p:sp>
      <p:sp>
        <p:nvSpPr>
          <p:cNvPr id="3" name="TextBox 2">
            <a:extLst>
              <a:ext uri="{FF2B5EF4-FFF2-40B4-BE49-F238E27FC236}">
                <a16:creationId xmlns:a16="http://schemas.microsoft.com/office/drawing/2014/main" id="{900316F9-7EE0-BCEE-CFBE-BA00E43EA059}"/>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149764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491E47A-BB4E-77D6-4D1E-8CD8EE9B081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29" name="Picture 28">
              <a:extLst>
                <a:ext uri="{FF2B5EF4-FFF2-40B4-BE49-F238E27FC236}">
                  <a16:creationId xmlns:a16="http://schemas.microsoft.com/office/drawing/2014/main" id="{FB9CC5FD-7B70-1CD9-F713-F602A65D189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0" name="Straight Connector 29">
              <a:extLst>
                <a:ext uri="{FF2B5EF4-FFF2-40B4-BE49-F238E27FC236}">
                  <a16:creationId xmlns:a16="http://schemas.microsoft.com/office/drawing/2014/main" id="{614B7A4C-B005-FF99-E3A9-5C111802911F}"/>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ounded Rectangle 24_1">
            <a:extLst>
              <a:ext uri="{FF2B5EF4-FFF2-40B4-BE49-F238E27FC236}">
                <a16:creationId xmlns:a16="http://schemas.microsoft.com/office/drawing/2014/main" id="{F41AA2F8-53B5-AD93-76BD-FAC024E80A19}"/>
              </a:ext>
              <a:ext uri="{C183D7F6-B498-43B3-948B-1728B52AA6E4}">
                <adec:decorative xmlns:adec="http://schemas.microsoft.com/office/drawing/2017/decorative" val="1"/>
              </a:ext>
            </a:extLst>
          </p:cNvPr>
          <p:cNvSpPr>
            <a:spLocks/>
          </p:cNvSpPr>
          <p:nvPr/>
        </p:nvSpPr>
        <p:spPr bwMode="auto">
          <a:xfrm>
            <a:off x="587025" y="1195894"/>
            <a:ext cx="11017951" cy="5296339"/>
          </a:xfrm>
          <a:prstGeom prst="roundRect">
            <a:avLst>
              <a:gd name="adj" fmla="val 2637"/>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0" indent="0" algn="l">
              <a:spcBef>
                <a:spcPts val="2800"/>
              </a:spcBef>
              <a:buNone/>
            </a:pPr>
            <a:r>
              <a:rPr lang="de-DE" sz="1300" b="0" dirty="0">
                <a:solidFill>
                  <a:schemeClr val="tx1"/>
                </a:solidFill>
              </a:rPr>
              <a:t>Sie sind ein </a:t>
            </a:r>
            <a:r>
              <a:rPr lang="de-DE" sz="1300" dirty="0">
                <a:solidFill>
                  <a:schemeClr val="accent3">
                    <a:lumMod val="75000"/>
                  </a:schemeClr>
                </a:solidFill>
                <a:latin typeface="+mj-lt"/>
                <a:ea typeface="+mj-ea"/>
                <a:cs typeface="+mj-cs"/>
              </a:rPr>
              <a:t>erstaunlicher</a:t>
            </a:r>
            <a:r>
              <a:rPr lang="de-DE" sz="1300" dirty="0">
                <a:solidFill>
                  <a:schemeClr val="tx1"/>
                </a:solidFill>
              </a:rPr>
              <a:t> Erlebnisdesigner mit einem besonderen Talent für die Gestaltung </a:t>
            </a:r>
            <a:r>
              <a:rPr lang="de-DE" sz="1300" dirty="0">
                <a:solidFill>
                  <a:schemeClr val="accent3">
                    <a:lumMod val="75000"/>
                  </a:schemeClr>
                </a:solidFill>
                <a:latin typeface="+mj-lt"/>
                <a:ea typeface="+mj-ea"/>
                <a:cs typeface="+mj-cs"/>
              </a:rPr>
              <a:t>immersiver</a:t>
            </a:r>
            <a:r>
              <a:rPr lang="de-DE" sz="1300" i="0" dirty="0">
                <a:solidFill>
                  <a:schemeClr val="tx1"/>
                </a:solidFill>
                <a:effectLst/>
              </a:rPr>
              <a:t> Welten, die </a:t>
            </a:r>
            <a:r>
              <a:rPr lang="de-DE" sz="1300" dirty="0">
                <a:solidFill>
                  <a:schemeClr val="accent3">
                    <a:lumMod val="75000"/>
                  </a:schemeClr>
                </a:solidFill>
                <a:latin typeface="+mj-lt"/>
                <a:ea typeface="+mj-ea"/>
                <a:cs typeface="+mj-cs"/>
              </a:rPr>
              <a:t>aufregend</a:t>
            </a:r>
            <a:r>
              <a:rPr lang="de-DE" sz="1300" b="0" i="0" dirty="0">
                <a:solidFill>
                  <a:schemeClr val="tx1"/>
                </a:solidFill>
                <a:effectLst/>
              </a:rPr>
              <a:t> für die Sinne sind und</a:t>
            </a:r>
          </a:p>
          <a:p>
            <a:pPr marL="0" indent="0" algn="l">
              <a:spcBef>
                <a:spcPts val="2800"/>
              </a:spcBef>
              <a:buNone/>
            </a:pPr>
            <a:r>
              <a:rPr lang="de-DE" sz="1300" i="0" dirty="0">
                <a:solidFill>
                  <a:schemeClr val="tx1"/>
                </a:solidFill>
                <a:effectLst/>
              </a:rPr>
              <a:t>Menschen in ein Reich der </a:t>
            </a:r>
            <a:r>
              <a:rPr lang="de-DE" sz="1300" dirty="0">
                <a:solidFill>
                  <a:schemeClr val="accent3">
                    <a:lumMod val="75000"/>
                  </a:schemeClr>
                </a:solidFill>
                <a:latin typeface="+mj-lt"/>
                <a:ea typeface="+mj-ea"/>
                <a:cs typeface="+mj-cs"/>
              </a:rPr>
              <a:t>Magie</a:t>
            </a:r>
            <a:r>
              <a:rPr lang="de-DE" sz="1300" dirty="0">
                <a:solidFill>
                  <a:schemeClr val="accent3">
                    <a:lumMod val="75000"/>
                  </a:schemeClr>
                </a:solidFill>
              </a:rPr>
              <a:t> </a:t>
            </a:r>
            <a:r>
              <a:rPr lang="de-DE" sz="1300" b="0" i="0" dirty="0">
                <a:solidFill>
                  <a:schemeClr val="tx1"/>
                </a:solidFill>
                <a:effectLst/>
              </a:rPr>
              <a:t>versetzen.</a:t>
            </a:r>
          </a:p>
          <a:p>
            <a:pPr marL="0" indent="0" algn="l">
              <a:spcBef>
                <a:spcPts val="2800"/>
              </a:spcBef>
              <a:buNone/>
            </a:pPr>
            <a:r>
              <a:rPr lang="de-DE" sz="1300" i="0" dirty="0">
                <a:solidFill>
                  <a:schemeClr val="tx1"/>
                </a:solidFill>
                <a:effectLst/>
              </a:rPr>
              <a:t>Mit einer Mischung aus </a:t>
            </a:r>
            <a:r>
              <a:rPr lang="de-DE" sz="1300" dirty="0">
                <a:solidFill>
                  <a:schemeClr val="accent3">
                    <a:lumMod val="75000"/>
                  </a:schemeClr>
                </a:solidFill>
                <a:latin typeface="+mj-lt"/>
                <a:ea typeface="+mj-ea"/>
                <a:cs typeface="+mj-cs"/>
              </a:rPr>
              <a:t>fantastischen</a:t>
            </a:r>
            <a:r>
              <a:rPr lang="de-DE" sz="1300" i="0" dirty="0">
                <a:solidFill>
                  <a:schemeClr val="tx1"/>
                </a:solidFill>
                <a:effectLst/>
              </a:rPr>
              <a:t> Klängen, </a:t>
            </a:r>
            <a:r>
              <a:rPr lang="de-DE" sz="1300" dirty="0">
                <a:solidFill>
                  <a:schemeClr val="accent3">
                    <a:lumMod val="75000"/>
                  </a:schemeClr>
                </a:solidFill>
                <a:latin typeface="+mj-lt"/>
                <a:ea typeface="+mj-ea"/>
                <a:cs typeface="+mj-cs"/>
              </a:rPr>
              <a:t>atemberaubenden</a:t>
            </a:r>
            <a:r>
              <a:rPr lang="de-DE" sz="1300" i="0" dirty="0">
                <a:solidFill>
                  <a:schemeClr val="tx1"/>
                </a:solidFill>
                <a:effectLst/>
              </a:rPr>
              <a:t> Visuals und sorgfältig ausgewählten </a:t>
            </a:r>
            <a:r>
              <a:rPr lang="de-DE" sz="1300" dirty="0">
                <a:solidFill>
                  <a:schemeClr val="accent3">
                    <a:lumMod val="75000"/>
                  </a:schemeClr>
                </a:solidFill>
                <a:latin typeface="+mj-lt"/>
                <a:ea typeface="+mj-ea"/>
                <a:cs typeface="+mj-cs"/>
              </a:rPr>
              <a:t>Umgebungsdetails</a:t>
            </a:r>
            <a:r>
              <a:rPr lang="de-DE" sz="1300" b="0" i="0" dirty="0">
                <a:solidFill>
                  <a:schemeClr val="tx1"/>
                </a:solidFill>
                <a:effectLst/>
              </a:rPr>
              <a:t> erschaffen Sie </a:t>
            </a:r>
            <a:r>
              <a:rPr lang="de-DE" sz="1300" dirty="0">
                <a:solidFill>
                  <a:schemeClr val="accent3">
                    <a:lumMod val="75000"/>
                  </a:schemeClr>
                </a:solidFill>
                <a:latin typeface="+mj-lt"/>
                <a:ea typeface="+mj-ea"/>
                <a:cs typeface="+mj-cs"/>
              </a:rPr>
              <a:t>unglaubliche</a:t>
            </a:r>
          </a:p>
          <a:p>
            <a:pPr marL="0" indent="0" algn="l">
              <a:spcBef>
                <a:spcPts val="2800"/>
              </a:spcBef>
              <a:buNone/>
            </a:pPr>
            <a:r>
              <a:rPr lang="de-DE" sz="1300" i="0" dirty="0">
                <a:solidFill>
                  <a:schemeClr val="tx1"/>
                </a:solidFill>
                <a:effectLst/>
              </a:rPr>
              <a:t>Reisen, die </a:t>
            </a:r>
            <a:r>
              <a:rPr lang="de-DE" sz="1300" dirty="0">
                <a:solidFill>
                  <a:schemeClr val="accent3">
                    <a:lumMod val="75000"/>
                  </a:schemeClr>
                </a:solidFill>
                <a:latin typeface="+mj-lt"/>
                <a:ea typeface="+mj-ea"/>
                <a:cs typeface="+mj-cs"/>
              </a:rPr>
              <a:t>verblüffen</a:t>
            </a:r>
            <a:r>
              <a:rPr lang="de-DE" sz="1300" i="0" dirty="0">
                <a:solidFill>
                  <a:schemeClr val="tx1"/>
                </a:solidFill>
                <a:effectLst/>
              </a:rPr>
              <a:t> und unterhalten.</a:t>
            </a:r>
          </a:p>
          <a:p>
            <a:pPr marL="0" indent="0" algn="l">
              <a:spcBef>
                <a:spcPts val="2800"/>
              </a:spcBef>
              <a:buNone/>
            </a:pPr>
            <a:r>
              <a:rPr lang="de-DE" sz="1300" b="0" i="0" dirty="0">
                <a:solidFill>
                  <a:schemeClr val="tx1"/>
                </a:solidFill>
                <a:effectLst/>
              </a:rPr>
              <a:t>Ihre Kreativität kennt keine Grenzen, wenn Sie sich </a:t>
            </a:r>
            <a:r>
              <a:rPr lang="de-DE" sz="1300" dirty="0">
                <a:solidFill>
                  <a:schemeClr val="accent3">
                    <a:lumMod val="75000"/>
                  </a:schemeClr>
                </a:solidFill>
                <a:latin typeface="+mj-lt"/>
                <a:ea typeface="+mj-ea"/>
                <a:cs typeface="+mj-cs"/>
              </a:rPr>
              <a:t>kühne</a:t>
            </a:r>
            <a:r>
              <a:rPr lang="de-DE" sz="1300" b="0" i="0" dirty="0">
                <a:solidFill>
                  <a:schemeClr val="tx1"/>
                </a:solidFill>
                <a:effectLst/>
              </a:rPr>
              <a:t> Ideen ausdenken, die die </a:t>
            </a:r>
            <a:r>
              <a:rPr lang="de-DE" sz="1300" dirty="0">
                <a:solidFill>
                  <a:schemeClr val="accent3">
                    <a:lumMod val="75000"/>
                  </a:schemeClr>
                </a:solidFill>
                <a:latin typeface="+mj-lt"/>
                <a:ea typeface="+mj-ea"/>
                <a:cs typeface="+mj-cs"/>
              </a:rPr>
              <a:t>Fantasie</a:t>
            </a:r>
            <a:r>
              <a:rPr lang="de-DE" sz="1300" b="0" i="0" dirty="0">
                <a:solidFill>
                  <a:schemeClr val="tx1"/>
                </a:solidFill>
                <a:effectLst/>
              </a:rPr>
              <a:t> anregen. Gleichzeitig legen Sie Wert</a:t>
            </a:r>
          </a:p>
          <a:p>
            <a:pPr marL="0" indent="0" algn="l">
              <a:spcBef>
                <a:spcPts val="2800"/>
              </a:spcBef>
              <a:buNone/>
            </a:pPr>
            <a:r>
              <a:rPr lang="de-DE" sz="1300" b="0" i="0" dirty="0">
                <a:solidFill>
                  <a:schemeClr val="tx1"/>
                </a:solidFill>
                <a:effectLst/>
              </a:rPr>
              <a:t>auf die kleinsten Details, die alles zusammenbringen.</a:t>
            </a:r>
          </a:p>
          <a:p>
            <a:pPr marL="0" indent="0" algn="l">
              <a:spcBef>
                <a:spcPts val="2800"/>
              </a:spcBef>
              <a:buNone/>
            </a:pPr>
            <a:r>
              <a:rPr lang="de-DE" sz="1300" b="0" i="0" dirty="0">
                <a:solidFill>
                  <a:schemeClr val="tx1"/>
                </a:solidFill>
                <a:effectLst/>
              </a:rPr>
              <a:t>Mit Ihrer Fähigkeit, mehrere Sinne anzusprechen, erschaffen Sie </a:t>
            </a:r>
            <a:r>
              <a:rPr lang="de-DE" sz="1300" dirty="0">
                <a:solidFill>
                  <a:schemeClr val="accent3">
                    <a:lumMod val="75000"/>
                  </a:schemeClr>
                </a:solidFill>
                <a:latin typeface="+mj-lt"/>
                <a:ea typeface="+mj-ea"/>
                <a:cs typeface="+mj-cs"/>
              </a:rPr>
              <a:t>unvergessliche</a:t>
            </a:r>
            <a:r>
              <a:rPr lang="de-DE" sz="1300" dirty="0">
                <a:solidFill>
                  <a:schemeClr val="tx1"/>
                </a:solidFill>
              </a:rPr>
              <a:t> Momente, die die Menschen mit einer</a:t>
            </a:r>
          </a:p>
          <a:p>
            <a:pPr marL="0" indent="0" algn="l">
              <a:lnSpc>
                <a:spcPct val="150000"/>
              </a:lnSpc>
              <a:spcBef>
                <a:spcPts val="2800"/>
              </a:spcBef>
              <a:buNone/>
            </a:pPr>
            <a:r>
              <a:rPr lang="de-DE" sz="1300" spc="-20" dirty="0">
                <a:solidFill>
                  <a:schemeClr val="accent3">
                    <a:lumMod val="75000"/>
                  </a:schemeClr>
                </a:solidFill>
                <a:latin typeface="+mj-lt"/>
                <a:ea typeface="+mj-ea"/>
                <a:cs typeface="+mj-cs"/>
              </a:rPr>
              <a:t>Symphonie </a:t>
            </a:r>
            <a:r>
              <a:rPr lang="de-DE" sz="1300" b="0" i="0" spc="-20" dirty="0">
                <a:solidFill>
                  <a:schemeClr val="tx1"/>
                </a:solidFill>
                <a:effectLst/>
              </a:rPr>
              <a:t>von Empfindungen umgeben, nach der sie </a:t>
            </a:r>
            <a:r>
              <a:rPr lang="de-DE" sz="1300" spc="-20" dirty="0">
                <a:solidFill>
                  <a:schemeClr val="accent3">
                    <a:lumMod val="75000"/>
                  </a:schemeClr>
                </a:solidFill>
                <a:latin typeface="+mj-lt"/>
                <a:ea typeface="+mj-ea"/>
                <a:cs typeface="+mj-cs"/>
              </a:rPr>
              <a:t>verblüfft</a:t>
            </a:r>
            <a:r>
              <a:rPr lang="de-DE" sz="1300" spc="-20" dirty="0">
                <a:solidFill>
                  <a:schemeClr val="accent3">
                    <a:lumMod val="75000"/>
                  </a:schemeClr>
                </a:solidFill>
              </a:rPr>
              <a:t> und </a:t>
            </a:r>
            <a:r>
              <a:rPr lang="de-DE" sz="1300" spc="-20" dirty="0">
                <a:solidFill>
                  <a:schemeClr val="accent3">
                    <a:lumMod val="75000"/>
                  </a:schemeClr>
                </a:solidFill>
                <a:latin typeface="+mj-lt"/>
                <a:ea typeface="+mj-ea"/>
                <a:cs typeface="+mj-cs"/>
              </a:rPr>
              <a:t>glücklich</a:t>
            </a:r>
            <a:r>
              <a:rPr lang="de-DE" sz="1300" i="0" spc="-20" dirty="0">
                <a:solidFill>
                  <a:schemeClr val="tx1"/>
                </a:solidFill>
                <a:effectLst/>
              </a:rPr>
              <a:t> sind und Lust auf mehr haben.</a:t>
            </a:r>
            <a:r>
              <a:rPr lang="de-DE" sz="1300" b="0" i="0" spc="-20" dirty="0">
                <a:solidFill>
                  <a:schemeClr val="tx1"/>
                </a:solidFill>
                <a:effectLst/>
              </a:rPr>
              <a:t> </a:t>
            </a:r>
            <a:r>
              <a:rPr lang="de-DE" sz="1300" i="0" spc="-20" dirty="0">
                <a:solidFill>
                  <a:schemeClr val="tx1"/>
                </a:solidFill>
                <a:effectLst/>
              </a:rPr>
              <a:t>Sie werden helfen, ein neues, </a:t>
            </a:r>
            <a:r>
              <a:rPr lang="de-DE" sz="1300" spc="-20" dirty="0">
                <a:solidFill>
                  <a:schemeClr val="accent3">
                    <a:lumMod val="75000"/>
                  </a:schemeClr>
                </a:solidFill>
                <a:latin typeface="+mj-lt"/>
                <a:ea typeface="+mj-ea"/>
                <a:cs typeface="+mj-cs"/>
              </a:rPr>
              <a:t>aufregendes</a:t>
            </a:r>
            <a:r>
              <a:rPr lang="de-DE" sz="1300" b="0" i="0" spc="-20" dirty="0">
                <a:solidFill>
                  <a:schemeClr val="tx1"/>
                </a:solidFill>
                <a:effectLst/>
              </a:rPr>
              <a:t> </a:t>
            </a:r>
          </a:p>
          <a:p>
            <a:pPr marL="0" indent="0" algn="l">
              <a:spcBef>
                <a:spcPts val="2800"/>
              </a:spcBef>
              <a:buNone/>
            </a:pPr>
            <a:r>
              <a:rPr lang="de-DE" sz="1300" b="0" i="0" dirty="0">
                <a:solidFill>
                  <a:schemeClr val="tx1"/>
                </a:solidFill>
                <a:effectLst/>
              </a:rPr>
              <a:t>Erlebnis zu erschaffen.</a:t>
            </a:r>
          </a:p>
        </p:txBody>
      </p:sp>
      <p:sp>
        <p:nvSpPr>
          <p:cNvPr id="2" name="Title 1">
            <a:extLst>
              <a:ext uri="{FF2B5EF4-FFF2-40B4-BE49-F238E27FC236}">
                <a16:creationId xmlns:a16="http://schemas.microsoft.com/office/drawing/2014/main" id="{066FB7D8-0B3B-90BC-FB95-482D4F971D24}"/>
              </a:ext>
            </a:extLst>
          </p:cNvPr>
          <p:cNvSpPr>
            <a:spLocks noGrp="1"/>
          </p:cNvSpPr>
          <p:nvPr>
            <p:ph type="title"/>
          </p:nvPr>
        </p:nvSpPr>
        <p:spPr>
          <a:xfrm>
            <a:off x="588263" y="457200"/>
            <a:ext cx="11018520" cy="492443"/>
          </a:xfrm>
        </p:spPr>
        <p:txBody>
          <a:bodyPr/>
          <a:lstStyle/>
          <a:p>
            <a:r>
              <a:rPr lang="de-DE"/>
              <a:t>Lerneinheit 2: Beispiel für einen rollenbasierten Prompt</a:t>
            </a:r>
          </a:p>
        </p:txBody>
      </p:sp>
      <p:sp>
        <p:nvSpPr>
          <p:cNvPr id="5" name="TextBox 4">
            <a:extLst>
              <a:ext uri="{FF2B5EF4-FFF2-40B4-BE49-F238E27FC236}">
                <a16:creationId xmlns:a16="http://schemas.microsoft.com/office/drawing/2014/main" id="{E8892B37-0277-4035-D598-79E983C407F7}"/>
              </a:ext>
            </a:extLst>
          </p:cNvPr>
          <p:cNvSpPr txBox="1"/>
          <p:nvPr/>
        </p:nvSpPr>
        <p:spPr>
          <a:xfrm>
            <a:off x="1625137" y="1451204"/>
            <a:ext cx="747384" cy="184666"/>
          </a:xfrm>
          <a:prstGeom prst="rect">
            <a:avLst/>
          </a:prstGeom>
          <a:noFill/>
        </p:spPr>
        <p:txBody>
          <a:bodyPr wrap="none" lIns="0" tIns="0" rIns="0" bIns="0" rtlCol="0">
            <a:spAutoFit/>
          </a:bodyPr>
          <a:lstStyle/>
          <a:p>
            <a:pPr defTabSz="932742">
              <a:spcBef>
                <a:spcPct val="0"/>
              </a:spcBef>
              <a:buSzPct val="90000"/>
            </a:pPr>
            <a:r>
              <a:rPr lang="de-DE" sz="12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6" name="TextBox 5">
            <a:extLst>
              <a:ext uri="{FF2B5EF4-FFF2-40B4-BE49-F238E27FC236}">
                <a16:creationId xmlns:a16="http://schemas.microsoft.com/office/drawing/2014/main" id="{163F77BC-335D-5AAB-5C81-23437BF275E7}"/>
              </a:ext>
            </a:extLst>
          </p:cNvPr>
          <p:cNvSpPr txBox="1"/>
          <p:nvPr/>
        </p:nvSpPr>
        <p:spPr>
          <a:xfrm>
            <a:off x="7346389" y="1477206"/>
            <a:ext cx="673839"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pPr algn="ctr"/>
            <a:r>
              <a:rPr lang="de-DE" dirty="0"/>
              <a:t>(Adjektiv)</a:t>
            </a:r>
          </a:p>
        </p:txBody>
      </p:sp>
      <p:sp>
        <p:nvSpPr>
          <p:cNvPr id="7" name="TextBox 6">
            <a:extLst>
              <a:ext uri="{FF2B5EF4-FFF2-40B4-BE49-F238E27FC236}">
                <a16:creationId xmlns:a16="http://schemas.microsoft.com/office/drawing/2014/main" id="{2858EB2E-8539-4CB9-DE67-F241B57C7468}"/>
              </a:ext>
            </a:extLst>
          </p:cNvPr>
          <p:cNvSpPr txBox="1"/>
          <p:nvPr/>
        </p:nvSpPr>
        <p:spPr>
          <a:xfrm>
            <a:off x="9194178" y="1490040"/>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(Verb)</a:t>
            </a:r>
          </a:p>
        </p:txBody>
      </p:sp>
      <p:sp>
        <p:nvSpPr>
          <p:cNvPr id="11" name="TextBox 10">
            <a:extLst>
              <a:ext uri="{FF2B5EF4-FFF2-40B4-BE49-F238E27FC236}">
                <a16:creationId xmlns:a16="http://schemas.microsoft.com/office/drawing/2014/main" id="{D06F190D-9472-BBE0-EEA3-0B356555A086}"/>
              </a:ext>
              <a:ext uri="{C183D7F6-B498-43B3-948B-1728B52AA6E4}">
                <adec:decorative xmlns:adec="http://schemas.microsoft.com/office/drawing/2017/decorative" val="0"/>
              </a:ext>
            </a:extLst>
          </p:cNvPr>
          <p:cNvSpPr txBox="1"/>
          <p:nvPr/>
        </p:nvSpPr>
        <p:spPr>
          <a:xfrm>
            <a:off x="2601796" y="2034515"/>
            <a:ext cx="673839"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pPr algn="ctr"/>
            <a:r>
              <a:rPr lang="de-DE" dirty="0"/>
              <a:t>(Adjektiv)</a:t>
            </a:r>
          </a:p>
        </p:txBody>
      </p:sp>
      <p:sp>
        <p:nvSpPr>
          <p:cNvPr id="8" name="TextBox 7">
            <a:extLst>
              <a:ext uri="{FF2B5EF4-FFF2-40B4-BE49-F238E27FC236}">
                <a16:creationId xmlns:a16="http://schemas.microsoft.com/office/drawing/2014/main" id="{C8A9D430-DD99-7BC9-CB48-70190EEE7001}"/>
              </a:ext>
            </a:extLst>
          </p:cNvPr>
          <p:cNvSpPr txBox="1"/>
          <p:nvPr/>
        </p:nvSpPr>
        <p:spPr>
          <a:xfrm>
            <a:off x="2601796" y="2603308"/>
            <a:ext cx="673839"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pPr algn="ctr"/>
            <a:r>
              <a:rPr lang="de-DE" dirty="0"/>
              <a:t>(Adjektiv)</a:t>
            </a:r>
          </a:p>
        </p:txBody>
      </p:sp>
      <p:sp>
        <p:nvSpPr>
          <p:cNvPr id="23" name="TextBox 22">
            <a:extLst>
              <a:ext uri="{FF2B5EF4-FFF2-40B4-BE49-F238E27FC236}">
                <a16:creationId xmlns:a16="http://schemas.microsoft.com/office/drawing/2014/main" id="{1B492E25-C358-AC6C-CD86-3860EE07BEF3}"/>
              </a:ext>
              <a:ext uri="{C183D7F6-B498-43B3-948B-1728B52AA6E4}">
                <adec:decorative xmlns:adec="http://schemas.microsoft.com/office/drawing/2017/decorative" val="0"/>
              </a:ext>
            </a:extLst>
          </p:cNvPr>
          <p:cNvSpPr txBox="1"/>
          <p:nvPr/>
        </p:nvSpPr>
        <p:spPr>
          <a:xfrm>
            <a:off x="4392634" y="2592960"/>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(Adjektiv)</a:t>
            </a:r>
          </a:p>
        </p:txBody>
      </p:sp>
      <p:sp>
        <p:nvSpPr>
          <p:cNvPr id="10" name="TextBox 9">
            <a:extLst>
              <a:ext uri="{FF2B5EF4-FFF2-40B4-BE49-F238E27FC236}">
                <a16:creationId xmlns:a16="http://schemas.microsoft.com/office/drawing/2014/main" id="{8BA95181-1CE6-4BEE-D9E4-FEBE02180473}"/>
              </a:ext>
            </a:extLst>
          </p:cNvPr>
          <p:cNvSpPr txBox="1"/>
          <p:nvPr/>
        </p:nvSpPr>
        <p:spPr>
          <a:xfrm>
            <a:off x="8412413" y="2592960"/>
            <a:ext cx="835165"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pPr algn="ctr"/>
            <a:r>
              <a:rPr lang="de-DE" dirty="0"/>
              <a:t>(Substantiv)</a:t>
            </a:r>
          </a:p>
        </p:txBody>
      </p:sp>
      <p:sp>
        <p:nvSpPr>
          <p:cNvPr id="24" name="TextBox 23">
            <a:extLst>
              <a:ext uri="{FF2B5EF4-FFF2-40B4-BE49-F238E27FC236}">
                <a16:creationId xmlns:a16="http://schemas.microsoft.com/office/drawing/2014/main" id="{02946CB8-3C7B-D4CE-8147-0960671A7D5B}"/>
              </a:ext>
              <a:ext uri="{C183D7F6-B498-43B3-948B-1728B52AA6E4}">
                <adec:decorative xmlns:adec="http://schemas.microsoft.com/office/drawing/2017/decorative" val="0"/>
              </a:ext>
            </a:extLst>
          </p:cNvPr>
          <p:cNvSpPr txBox="1"/>
          <p:nvPr/>
        </p:nvSpPr>
        <p:spPr>
          <a:xfrm>
            <a:off x="846303" y="2822496"/>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(Adjektiv)</a:t>
            </a:r>
          </a:p>
        </p:txBody>
      </p:sp>
      <p:sp>
        <p:nvSpPr>
          <p:cNvPr id="13" name="TextBox 12">
            <a:extLst>
              <a:ext uri="{FF2B5EF4-FFF2-40B4-BE49-F238E27FC236}">
                <a16:creationId xmlns:a16="http://schemas.microsoft.com/office/drawing/2014/main" id="{8EEBEE57-0C02-6A2A-EA3D-175B58BFE62F}"/>
              </a:ext>
            </a:extLst>
          </p:cNvPr>
          <p:cNvSpPr txBox="1"/>
          <p:nvPr/>
        </p:nvSpPr>
        <p:spPr>
          <a:xfrm>
            <a:off x="1682754" y="3336667"/>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(Verb)</a:t>
            </a:r>
          </a:p>
        </p:txBody>
      </p:sp>
      <p:sp>
        <p:nvSpPr>
          <p:cNvPr id="14" name="TextBox 13">
            <a:extLst>
              <a:ext uri="{FF2B5EF4-FFF2-40B4-BE49-F238E27FC236}">
                <a16:creationId xmlns:a16="http://schemas.microsoft.com/office/drawing/2014/main" id="{64D05291-86C5-2855-3AEE-091602602539}"/>
              </a:ext>
            </a:extLst>
          </p:cNvPr>
          <p:cNvSpPr txBox="1"/>
          <p:nvPr/>
        </p:nvSpPr>
        <p:spPr>
          <a:xfrm>
            <a:off x="4269425" y="3895709"/>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(Adjektiv)</a:t>
            </a:r>
          </a:p>
        </p:txBody>
      </p:sp>
      <p:sp>
        <p:nvSpPr>
          <p:cNvPr id="15" name="TextBox 14">
            <a:extLst>
              <a:ext uri="{FF2B5EF4-FFF2-40B4-BE49-F238E27FC236}">
                <a16:creationId xmlns:a16="http://schemas.microsoft.com/office/drawing/2014/main" id="{654B1552-6F31-D1F4-7703-0A8BD60E288F}"/>
              </a:ext>
            </a:extLst>
          </p:cNvPr>
          <p:cNvSpPr txBox="1"/>
          <p:nvPr/>
        </p:nvSpPr>
        <p:spPr>
          <a:xfrm>
            <a:off x="6650819" y="3916766"/>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(Substantiv)</a:t>
            </a:r>
          </a:p>
        </p:txBody>
      </p:sp>
      <p:sp>
        <p:nvSpPr>
          <p:cNvPr id="16" name="TextBox 15">
            <a:extLst>
              <a:ext uri="{FF2B5EF4-FFF2-40B4-BE49-F238E27FC236}">
                <a16:creationId xmlns:a16="http://schemas.microsoft.com/office/drawing/2014/main" id="{5E22F52D-73B0-94A8-98A3-34C0923B0FE2}"/>
              </a:ext>
            </a:extLst>
          </p:cNvPr>
          <p:cNvSpPr txBox="1"/>
          <p:nvPr/>
        </p:nvSpPr>
        <p:spPr>
          <a:xfrm>
            <a:off x="5555767" y="5018829"/>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(Adjektiv)</a:t>
            </a:r>
          </a:p>
        </p:txBody>
      </p:sp>
      <p:sp>
        <p:nvSpPr>
          <p:cNvPr id="20" name="TextBox 19">
            <a:extLst>
              <a:ext uri="{FF2B5EF4-FFF2-40B4-BE49-F238E27FC236}">
                <a16:creationId xmlns:a16="http://schemas.microsoft.com/office/drawing/2014/main" id="{2BA86A87-5339-8D65-D838-6EEE604E1100}"/>
              </a:ext>
            </a:extLst>
          </p:cNvPr>
          <p:cNvSpPr txBox="1"/>
          <p:nvPr/>
        </p:nvSpPr>
        <p:spPr>
          <a:xfrm>
            <a:off x="727873" y="5624205"/>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(Substantiv)</a:t>
            </a:r>
          </a:p>
        </p:txBody>
      </p:sp>
      <p:sp>
        <p:nvSpPr>
          <p:cNvPr id="25" name="TextBox 24">
            <a:extLst>
              <a:ext uri="{FF2B5EF4-FFF2-40B4-BE49-F238E27FC236}">
                <a16:creationId xmlns:a16="http://schemas.microsoft.com/office/drawing/2014/main" id="{04C11DA8-11A9-34DF-15E2-E72F35C61CEE}"/>
              </a:ext>
            </a:extLst>
          </p:cNvPr>
          <p:cNvSpPr txBox="1"/>
          <p:nvPr/>
        </p:nvSpPr>
        <p:spPr>
          <a:xfrm>
            <a:off x="5555767" y="5624205"/>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(Adjektiv)</a:t>
            </a:r>
          </a:p>
        </p:txBody>
      </p:sp>
      <p:sp>
        <p:nvSpPr>
          <p:cNvPr id="26" name="TextBox 25">
            <a:extLst>
              <a:ext uri="{FF2B5EF4-FFF2-40B4-BE49-F238E27FC236}">
                <a16:creationId xmlns:a16="http://schemas.microsoft.com/office/drawing/2014/main" id="{9D936588-2D47-B67A-C799-337B8099B8DC}"/>
              </a:ext>
            </a:extLst>
          </p:cNvPr>
          <p:cNvSpPr txBox="1"/>
          <p:nvPr/>
        </p:nvSpPr>
        <p:spPr>
          <a:xfrm>
            <a:off x="10609142" y="5624205"/>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(Adjektiv)</a:t>
            </a:r>
          </a:p>
        </p:txBody>
      </p:sp>
      <p:sp>
        <p:nvSpPr>
          <p:cNvPr id="12" name="TextBox 11">
            <a:extLst>
              <a:ext uri="{FF2B5EF4-FFF2-40B4-BE49-F238E27FC236}">
                <a16:creationId xmlns:a16="http://schemas.microsoft.com/office/drawing/2014/main" id="{A52AFCF9-53E0-25ED-17CB-65287884CDFC}"/>
              </a:ext>
              <a:ext uri="{C183D7F6-B498-43B3-948B-1728B52AA6E4}">
                <adec:decorative xmlns:adec="http://schemas.microsoft.com/office/drawing/2017/decorative" val="1"/>
              </a:ext>
            </a:extLst>
          </p:cNvPr>
          <p:cNvSpPr txBox="1"/>
          <p:nvPr/>
        </p:nvSpPr>
        <p:spPr>
          <a:xfrm>
            <a:off x="4557900" y="5624205"/>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de-DE" dirty="0"/>
              <a:t>(Adjektiv)</a:t>
            </a:r>
          </a:p>
        </p:txBody>
      </p:sp>
      <p:sp>
        <p:nvSpPr>
          <p:cNvPr id="3" name="TextBox 2">
            <a:extLst>
              <a:ext uri="{FF2B5EF4-FFF2-40B4-BE49-F238E27FC236}">
                <a16:creationId xmlns:a16="http://schemas.microsoft.com/office/drawing/2014/main" id="{B9B02B31-BBCE-F6E7-6CE6-23BD7D720C09}"/>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262929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C228869-CE7C-8B30-F8BC-03A007203C5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1" name="Picture 40">
              <a:extLst>
                <a:ext uri="{FF2B5EF4-FFF2-40B4-BE49-F238E27FC236}">
                  <a16:creationId xmlns:a16="http://schemas.microsoft.com/office/drawing/2014/main" id="{1B341041-690A-DD08-388A-75E27795490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2" name="Straight Connector 41">
              <a:extLst>
                <a:ext uri="{FF2B5EF4-FFF2-40B4-BE49-F238E27FC236}">
                  <a16:creationId xmlns:a16="http://schemas.microsoft.com/office/drawing/2014/main" id="{6195214B-1950-AC85-ADB9-C086D468DF6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AA7B3E-EE19-64D8-03B4-3F6AB6FF2332}"/>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de-DE"/>
              <a:t>Lerneinheit 2: Idee definieren</a:t>
            </a:r>
          </a:p>
        </p:txBody>
      </p:sp>
      <p:sp>
        <p:nvSpPr>
          <p:cNvPr id="15" name="Rounded Rectangle 24_1">
            <a:extLst>
              <a:ext uri="{FF2B5EF4-FFF2-40B4-BE49-F238E27FC236}">
                <a16:creationId xmlns:a16="http://schemas.microsoft.com/office/drawing/2014/main" id="{87D0E1B6-2443-03B1-CDB4-F8AF0AE6E5A2}"/>
              </a:ext>
              <a:ext uri="{C183D7F6-B498-43B3-948B-1728B52AA6E4}">
                <adec:decorative xmlns:adec="http://schemas.microsoft.com/office/drawing/2017/decorative" val="1"/>
              </a:ext>
            </a:extLst>
          </p:cNvPr>
          <p:cNvSpPr>
            <a:spLocks/>
          </p:cNvSpPr>
          <p:nvPr/>
        </p:nvSpPr>
        <p:spPr bwMode="auto">
          <a:xfrm>
            <a:off x="5035870" y="1498026"/>
            <a:ext cx="6584629" cy="4771012"/>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cxnSp>
        <p:nvCxnSpPr>
          <p:cNvPr id="14" name="Straight Connector 13">
            <a:extLst>
              <a:ext uri="{FF2B5EF4-FFF2-40B4-BE49-F238E27FC236}">
                <a16:creationId xmlns:a16="http://schemas.microsoft.com/office/drawing/2014/main" id="{F84121D8-A3DD-531A-BDA2-C1065F721EAB}"/>
              </a:ext>
              <a:ext uri="{C183D7F6-B498-43B3-948B-1728B52AA6E4}">
                <adec:decorative xmlns:adec="http://schemas.microsoft.com/office/drawing/2017/decorative" val="1"/>
              </a:ext>
            </a:extLst>
          </p:cNvPr>
          <p:cNvCxnSpPr>
            <a:cxnSpLocks/>
          </p:cNvCxnSpPr>
          <p:nvPr/>
        </p:nvCxnSpPr>
        <p:spPr>
          <a:xfrm>
            <a:off x="856008" y="1492304"/>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ounded Rectangle 24_1">
            <a:extLst>
              <a:ext uri="{FF2B5EF4-FFF2-40B4-BE49-F238E27FC236}">
                <a16:creationId xmlns:a16="http://schemas.microsoft.com/office/drawing/2014/main" id="{71D5330B-D1A0-AE47-1453-CB01785DA4ED}"/>
              </a:ext>
              <a:ext uri="{C183D7F6-B498-43B3-948B-1728B52AA6E4}">
                <adec:decorative xmlns:adec="http://schemas.microsoft.com/office/drawing/2017/decorative" val="1"/>
              </a:ext>
            </a:extLst>
          </p:cNvPr>
          <p:cNvSpPr>
            <a:spLocks/>
          </p:cNvSpPr>
          <p:nvPr/>
        </p:nvSpPr>
        <p:spPr bwMode="auto">
          <a:xfrm>
            <a:off x="588263" y="1492303"/>
            <a:ext cx="4248791" cy="4776735"/>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TextBox 20">
            <a:extLst>
              <a:ext uri="{FF2B5EF4-FFF2-40B4-BE49-F238E27FC236}">
                <a16:creationId xmlns:a16="http://schemas.microsoft.com/office/drawing/2014/main" id="{FD043314-AA7E-C5DD-80A3-8CDBC951009F}"/>
              </a:ext>
              <a:ext uri="{C183D7F6-B498-43B3-948B-1728B52AA6E4}">
                <adec:decorative xmlns:adec="http://schemas.microsoft.com/office/drawing/2017/decorative" val="0"/>
              </a:ext>
            </a:extLst>
          </p:cNvPr>
          <p:cNvSpPr txBox="1">
            <a:spLocks/>
          </p:cNvSpPr>
          <p:nvPr/>
        </p:nvSpPr>
        <p:spPr>
          <a:xfrm>
            <a:off x="763048" y="2783694"/>
            <a:ext cx="3899221" cy="3406061"/>
          </a:xfrm>
          <a:prstGeom prst="rect">
            <a:avLst/>
          </a:prstGeom>
          <a:noFill/>
        </p:spPr>
        <p:txBody>
          <a:bodyPr vert="horz" wrap="square" lIns="0" tIns="0" rIns="0" bIns="0" rtlCol="0" anchor="t">
            <a:spAutoFit/>
          </a:bodyPr>
          <a:lstStyle/>
          <a:p>
            <a:pPr>
              <a:spcAft>
                <a:spcPts val="1600"/>
              </a:spcAft>
            </a:pPr>
            <a:r>
              <a:rPr lang="de-DE" sz="1600" dirty="0"/>
              <a:t>Ich habe eine Idee, an der ich für dieses Projekt arbeiten möchte, und werde einige Stichpunkte nennen. Können Sie mir helfen, einen Absatz mit einem Reisemarketing-Tonfall zu verfassen und mit Details zu verschönern, die meine Idee zum Leben erwecken?</a:t>
            </a:r>
          </a:p>
          <a:p>
            <a:pPr>
              <a:spcAft>
                <a:spcPts val="1200"/>
              </a:spcAft>
            </a:pPr>
            <a:r>
              <a:rPr lang="de-DE" sz="1600" dirty="0"/>
              <a:t>Er sollte die folgenden Punkte enthalten. Geben Sie dem Ziel keinen Namen. Konzentrieren Sie sich auf das, was dieses Reiseziel einzigartig macht. Wir werden uns später um Branding und Name für das Erlebnis kümmern.</a:t>
            </a:r>
          </a:p>
        </p:txBody>
      </p:sp>
      <p:sp>
        <p:nvSpPr>
          <p:cNvPr id="10" name="Text Placeholder 3">
            <a:extLst>
              <a:ext uri="{FF2B5EF4-FFF2-40B4-BE49-F238E27FC236}">
                <a16:creationId xmlns:a16="http://schemas.microsoft.com/office/drawing/2014/main" id="{4540410C-BCC9-1C30-BAF2-B9780B6EED53}"/>
              </a:ext>
              <a:ext uri="{C183D7F6-B498-43B3-948B-1728B52AA6E4}">
                <adec:decorative xmlns:adec="http://schemas.microsoft.com/office/drawing/2017/decorative" val="0"/>
              </a:ext>
            </a:extLst>
          </p:cNvPr>
          <p:cNvSpPr txBox="1">
            <a:spLocks/>
          </p:cNvSpPr>
          <p:nvPr/>
        </p:nvSpPr>
        <p:spPr>
          <a:xfrm>
            <a:off x="5158345" y="1680908"/>
            <a:ext cx="6445392" cy="1718419"/>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0" indent="-152400">
              <a:lnSpc>
                <a:spcPct val="100000"/>
              </a:lnSpc>
              <a:spcAft>
                <a:spcPts val="800"/>
              </a:spcAft>
              <a:buClr>
                <a:schemeClr val="tx1"/>
              </a:buClr>
              <a:buSzPct val="100000"/>
            </a:pPr>
            <a:r>
              <a:rPr lang="de-DE" sz="1200" dirty="0">
                <a:cs typeface="+mn-cs"/>
              </a:rPr>
              <a:t>Neues Reisezielerlebnis</a:t>
            </a:r>
          </a:p>
          <a:p>
            <a:pPr marL="152400" indent="-152400">
              <a:lnSpc>
                <a:spcPct val="100000"/>
              </a:lnSpc>
              <a:spcAft>
                <a:spcPts val="1800"/>
              </a:spcAft>
              <a:buClr>
                <a:schemeClr val="tx1"/>
              </a:buClr>
              <a:buSzPct val="100000"/>
            </a:pPr>
            <a:r>
              <a:rPr lang="de-DE" sz="1200" dirty="0">
                <a:solidFill>
                  <a:schemeClr val="accent3">
                    <a:lumMod val="75000"/>
                  </a:schemeClr>
                </a:solidFill>
                <a:latin typeface="+mj-lt"/>
                <a:cs typeface="+mn-cs"/>
              </a:rPr>
              <a:t>Gemütliches, abgelegenes Restaurant tief im Wald</a:t>
            </a:r>
          </a:p>
          <a:p>
            <a:pPr marL="152400" indent="-152400">
              <a:lnSpc>
                <a:spcPct val="100000"/>
              </a:lnSpc>
              <a:spcAft>
                <a:spcPts val="1800"/>
              </a:spcAft>
              <a:buClr>
                <a:schemeClr val="tx1"/>
              </a:buClr>
              <a:buSzPct val="100000"/>
            </a:pPr>
            <a:r>
              <a:rPr lang="de-DE" sz="1200" spc="-30" dirty="0">
                <a:latin typeface="+mj-lt"/>
                <a:cs typeface="+mn-cs"/>
              </a:rPr>
              <a:t>Dieses </a:t>
            </a:r>
            <a:r>
              <a:rPr lang="de-DE" sz="1200" spc="-30" dirty="0">
                <a:solidFill>
                  <a:schemeClr val="accent3">
                    <a:lumMod val="75000"/>
                  </a:schemeClr>
                </a:solidFill>
                <a:latin typeface="+mj-lt"/>
                <a:cs typeface="+mn-cs"/>
              </a:rPr>
              <a:t>Restaurant</a:t>
            </a:r>
            <a:r>
              <a:rPr lang="de-DE" sz="1200" spc="-30" dirty="0">
                <a:latin typeface="+mj-lt"/>
                <a:cs typeface="+mn-cs"/>
              </a:rPr>
              <a:t> befindet sich </a:t>
            </a:r>
            <a:r>
              <a:rPr lang="de-DE" sz="1200" spc="-30" dirty="0">
                <a:solidFill>
                  <a:schemeClr val="accent3">
                    <a:lumMod val="75000"/>
                  </a:schemeClr>
                </a:solidFill>
                <a:latin typeface="+mj-lt"/>
                <a:cs typeface="+mn-cs"/>
              </a:rPr>
              <a:t>hoch über dem Boden und ist in die Äste eines Baumes gebaut</a:t>
            </a:r>
            <a:r>
              <a:rPr lang="de-DE" sz="1200" spc="-30" dirty="0">
                <a:latin typeface="+mj-lt"/>
                <a:cs typeface="+mn-cs"/>
              </a:rPr>
              <a:t>.</a:t>
            </a:r>
            <a:r>
              <a:rPr lang="de-DE" sz="1200" spc="-30" dirty="0">
                <a:solidFill>
                  <a:schemeClr val="accent3">
                    <a:lumMod val="75000"/>
                  </a:schemeClr>
                </a:solidFill>
                <a:latin typeface="+mj-lt"/>
                <a:cs typeface="+mn-cs"/>
              </a:rPr>
              <a:t> </a:t>
            </a:r>
          </a:p>
          <a:p>
            <a:pPr marL="152400" indent="-152400">
              <a:lnSpc>
                <a:spcPct val="100000"/>
              </a:lnSpc>
              <a:spcAft>
                <a:spcPts val="1800"/>
              </a:spcAft>
              <a:buClr>
                <a:schemeClr val="tx1"/>
              </a:buClr>
              <a:buSzPct val="100000"/>
            </a:pPr>
            <a:r>
              <a:rPr lang="de-DE" sz="1200" dirty="0">
                <a:latin typeface="+mj-lt"/>
                <a:cs typeface="+mn-cs"/>
              </a:rPr>
              <a:t>Thematisch trifft hier die </a:t>
            </a:r>
            <a:r>
              <a:rPr lang="de-DE" sz="1200" dirty="0">
                <a:solidFill>
                  <a:schemeClr val="accent3">
                    <a:lumMod val="75000"/>
                  </a:schemeClr>
                </a:solidFill>
                <a:latin typeface="+mj-lt"/>
                <a:cs typeface="+mn-cs"/>
              </a:rPr>
              <a:t>organische Natur </a:t>
            </a:r>
            <a:r>
              <a:rPr lang="de-DE" sz="1200" dirty="0">
                <a:latin typeface="+mj-lt"/>
                <a:cs typeface="+mn-cs"/>
              </a:rPr>
              <a:t>auf ein </a:t>
            </a:r>
            <a:r>
              <a:rPr lang="de-DE" sz="1200" dirty="0">
                <a:solidFill>
                  <a:schemeClr val="accent3">
                    <a:lumMod val="75000"/>
                  </a:schemeClr>
                </a:solidFill>
                <a:latin typeface="+mj-lt"/>
                <a:cs typeface="+mn-cs"/>
              </a:rPr>
              <a:t>reines Einladungsziel</a:t>
            </a:r>
            <a:r>
              <a:rPr lang="de-DE" sz="1200" dirty="0">
                <a:latin typeface="+mj-lt"/>
                <a:cs typeface="+mn-cs"/>
              </a:rPr>
              <a:t>.</a:t>
            </a:r>
          </a:p>
          <a:p>
            <a:pPr marL="152400" indent="-152400">
              <a:lnSpc>
                <a:spcPct val="100000"/>
              </a:lnSpc>
              <a:spcAft>
                <a:spcPts val="1800"/>
              </a:spcAft>
              <a:buClr>
                <a:schemeClr val="tx1"/>
              </a:buClr>
              <a:buSzPct val="100000"/>
            </a:pPr>
            <a:r>
              <a:rPr lang="de-DE" sz="1200" dirty="0">
                <a:solidFill>
                  <a:schemeClr val="accent3">
                    <a:lumMod val="75000"/>
                  </a:schemeClr>
                </a:solidFill>
                <a:latin typeface="+mj-lt"/>
                <a:cs typeface="+mn-cs"/>
              </a:rPr>
              <a:t>Mysteriös und verborgen</a:t>
            </a:r>
          </a:p>
        </p:txBody>
      </p:sp>
      <p:sp>
        <p:nvSpPr>
          <p:cNvPr id="8" name="TextBox 7">
            <a:extLst>
              <a:ext uri="{FF2B5EF4-FFF2-40B4-BE49-F238E27FC236}">
                <a16:creationId xmlns:a16="http://schemas.microsoft.com/office/drawing/2014/main" id="{67069FF5-FA2F-8EEC-63BC-4341C9D84BBA}"/>
              </a:ext>
              <a:ext uri="{C183D7F6-B498-43B3-948B-1728B52AA6E4}">
                <adec:decorative xmlns:adec="http://schemas.microsoft.com/office/drawing/2017/decorative" val="0"/>
              </a:ext>
            </a:extLst>
          </p:cNvPr>
          <p:cNvSpPr txBox="1"/>
          <p:nvPr/>
        </p:nvSpPr>
        <p:spPr>
          <a:xfrm>
            <a:off x="5339587" y="2151909"/>
            <a:ext cx="682879" cy="153888"/>
          </a:xfrm>
          <a:prstGeom prst="rect">
            <a:avLst/>
          </a:prstGeom>
          <a:noFill/>
        </p:spPr>
        <p:txBody>
          <a:bodyPr wrap="none" lIns="0" tIns="0" rIns="0" bIns="0" rtlCol="0" anchor="ctr">
            <a:spAutoFit/>
          </a:bodyPr>
          <a:lstStyle/>
          <a:p>
            <a:pPr defTabSz="932742">
              <a:spcBef>
                <a:spcPct val="0"/>
              </a:spcBef>
              <a:buSzPct val="90000"/>
            </a:pPr>
            <a:r>
              <a:rPr lang="de-DE" sz="1000" dirty="0">
                <a:ln w="3175">
                  <a:noFill/>
                </a:ln>
                <a:gradFill flip="none" rotWithShape="1">
                  <a:gsLst>
                    <a:gs pos="0">
                      <a:schemeClr val="accent1"/>
                    </a:gs>
                    <a:gs pos="100000">
                      <a:schemeClr val="accent2"/>
                    </a:gs>
                  </a:gsLst>
                  <a:lin ang="10800000" scaled="1"/>
                  <a:tileRect/>
                </a:gradFill>
                <a:latin typeface="+mj-lt"/>
                <a:ea typeface="+mj-ea"/>
                <a:cs typeface="+mj-cs"/>
              </a:rPr>
              <a:t>(Adjektive)</a:t>
            </a:r>
          </a:p>
        </p:txBody>
      </p:sp>
      <p:sp>
        <p:nvSpPr>
          <p:cNvPr id="16" name="TextBox 15">
            <a:extLst>
              <a:ext uri="{FF2B5EF4-FFF2-40B4-BE49-F238E27FC236}">
                <a16:creationId xmlns:a16="http://schemas.microsoft.com/office/drawing/2014/main" id="{AE79146C-EAD9-4ED9-A1A1-75C0FD87CD8B}"/>
              </a:ext>
              <a:ext uri="{C183D7F6-B498-43B3-948B-1728B52AA6E4}">
                <adec:decorative xmlns:adec="http://schemas.microsoft.com/office/drawing/2017/decorative" val="0"/>
              </a:ext>
            </a:extLst>
          </p:cNvPr>
          <p:cNvSpPr txBox="1"/>
          <p:nvPr/>
        </p:nvSpPr>
        <p:spPr>
          <a:xfrm>
            <a:off x="6599585" y="2153379"/>
            <a:ext cx="392736" cy="153888"/>
          </a:xfrm>
          <a:prstGeom prst="rect">
            <a:avLst/>
          </a:prstGeom>
          <a:noFill/>
        </p:spPr>
        <p:txBody>
          <a:bodyPr wrap="none" lIns="0" tIns="0" rIns="0" bIns="0" rtlCol="0" anchor="ctr">
            <a:spAutoFit/>
          </a:bodyPr>
          <a:lstStyle/>
          <a:p>
            <a:pPr defTabSz="932742">
              <a:spcBef>
                <a:spcPct val="0"/>
              </a:spcBef>
              <a:buSzPct val="90000"/>
            </a:pPr>
            <a:r>
              <a:rPr lang="de-DE" sz="1000" dirty="0">
                <a:ln w="3175">
                  <a:noFill/>
                </a:ln>
                <a:gradFill flip="none" rotWithShape="1">
                  <a:gsLst>
                    <a:gs pos="0">
                      <a:schemeClr val="accent1"/>
                    </a:gs>
                    <a:gs pos="100000">
                      <a:schemeClr val="accent2"/>
                    </a:gs>
                  </a:gsLst>
                  <a:lin ang="10800000" scaled="1"/>
                  <a:tileRect/>
                </a:gradFill>
                <a:latin typeface="+mj-lt"/>
                <a:ea typeface="+mj-ea"/>
                <a:cs typeface="+mj-cs"/>
              </a:rPr>
              <a:t>(Platz)</a:t>
            </a:r>
          </a:p>
        </p:txBody>
      </p:sp>
      <p:sp>
        <p:nvSpPr>
          <p:cNvPr id="17" name="TextBox 16">
            <a:extLst>
              <a:ext uri="{FF2B5EF4-FFF2-40B4-BE49-F238E27FC236}">
                <a16:creationId xmlns:a16="http://schemas.microsoft.com/office/drawing/2014/main" id="{EE6227D8-CAD8-70B7-C9B5-28A12B266A02}"/>
              </a:ext>
              <a:ext uri="{C183D7F6-B498-43B3-948B-1728B52AA6E4}">
                <adec:decorative xmlns:adec="http://schemas.microsoft.com/office/drawing/2017/decorative" val="0"/>
              </a:ext>
            </a:extLst>
          </p:cNvPr>
          <p:cNvSpPr txBox="1"/>
          <p:nvPr/>
        </p:nvSpPr>
        <p:spPr>
          <a:xfrm>
            <a:off x="7987649" y="2161722"/>
            <a:ext cx="586699" cy="153888"/>
          </a:xfrm>
          <a:prstGeom prst="rect">
            <a:avLst/>
          </a:prstGeom>
          <a:noFill/>
        </p:spPr>
        <p:txBody>
          <a:bodyPr wrap="none" lIns="0" tIns="0" rIns="0" bIns="0" rtlCol="0" anchor="ctr">
            <a:spAutoFit/>
          </a:bodyPr>
          <a:lstStyle/>
          <a:p>
            <a:pPr defTabSz="932742">
              <a:spcBef>
                <a:spcPct val="0"/>
              </a:spcBef>
              <a:buSzPct val="90000"/>
            </a:pPr>
            <a:r>
              <a:rPr lang="de-DE" sz="1000" dirty="0">
                <a:ln w="3175">
                  <a:noFill/>
                </a:ln>
                <a:gradFill flip="none" rotWithShape="1">
                  <a:gsLst>
                    <a:gs pos="0">
                      <a:schemeClr val="accent1"/>
                    </a:gs>
                    <a:gs pos="100000">
                      <a:schemeClr val="accent2"/>
                    </a:gs>
                  </a:gsLst>
                  <a:lin ang="10800000" scaled="1"/>
                  <a:tileRect/>
                </a:gradFill>
                <a:latin typeface="+mj-lt"/>
                <a:ea typeface="+mj-ea"/>
                <a:cs typeface="+mj-cs"/>
              </a:rPr>
              <a:t>(Ort)</a:t>
            </a:r>
          </a:p>
        </p:txBody>
      </p:sp>
      <p:sp>
        <p:nvSpPr>
          <p:cNvPr id="6" name="TextBox 5">
            <a:extLst>
              <a:ext uri="{FF2B5EF4-FFF2-40B4-BE49-F238E27FC236}">
                <a16:creationId xmlns:a16="http://schemas.microsoft.com/office/drawing/2014/main" id="{C42B07FA-7631-407B-87C9-1BBB69BEDBE0}"/>
              </a:ext>
              <a:ext uri="{C183D7F6-B498-43B3-948B-1728B52AA6E4}">
                <adec:decorative xmlns:adec="http://schemas.microsoft.com/office/drawing/2017/decorative" val="0"/>
              </a:ext>
            </a:extLst>
          </p:cNvPr>
          <p:cNvSpPr txBox="1"/>
          <p:nvPr/>
        </p:nvSpPr>
        <p:spPr>
          <a:xfrm>
            <a:off x="5882563" y="2544400"/>
            <a:ext cx="392736" cy="153888"/>
          </a:xfrm>
          <a:prstGeom prst="rect">
            <a:avLst/>
          </a:prstGeom>
          <a:noFill/>
        </p:spPr>
        <p:txBody>
          <a:bodyPr wrap="square" lIns="0" tIns="0" rIns="0" bIns="0" rtlCol="0" anchor="ctr">
            <a:spAutoFit/>
          </a:bodyPr>
          <a:lstStyle/>
          <a:p>
            <a:pPr algn="ctr" defTabSz="932742">
              <a:spcBef>
                <a:spcPct val="0"/>
              </a:spcBef>
              <a:buSzPct val="90000"/>
            </a:pPr>
            <a:r>
              <a:rPr lang="de-DE" sz="1000" dirty="0">
                <a:ln w="3175">
                  <a:noFill/>
                </a:ln>
                <a:gradFill flip="none" rotWithShape="1">
                  <a:gsLst>
                    <a:gs pos="0">
                      <a:schemeClr val="accent1"/>
                    </a:gs>
                    <a:gs pos="100000">
                      <a:schemeClr val="accent2"/>
                    </a:gs>
                  </a:gsLst>
                  <a:lin ang="10800000" scaled="1"/>
                  <a:tileRect/>
                </a:gradFill>
                <a:latin typeface="+mj-lt"/>
                <a:ea typeface="+mj-ea"/>
                <a:cs typeface="+mj-cs"/>
              </a:rPr>
              <a:t>(Platz)</a:t>
            </a:r>
          </a:p>
        </p:txBody>
      </p:sp>
      <p:sp>
        <p:nvSpPr>
          <p:cNvPr id="7" name="TextBox 6">
            <a:extLst>
              <a:ext uri="{FF2B5EF4-FFF2-40B4-BE49-F238E27FC236}">
                <a16:creationId xmlns:a16="http://schemas.microsoft.com/office/drawing/2014/main" id="{A6447A3F-6715-133D-1666-B9D675ED1D74}"/>
              </a:ext>
              <a:ext uri="{C183D7F6-B498-43B3-948B-1728B52AA6E4}">
                <adec:decorative xmlns:adec="http://schemas.microsoft.com/office/drawing/2017/decorative" val="0"/>
              </a:ext>
            </a:extLst>
          </p:cNvPr>
          <p:cNvSpPr txBox="1"/>
          <p:nvPr/>
        </p:nvSpPr>
        <p:spPr>
          <a:xfrm>
            <a:off x="8328184" y="2541291"/>
            <a:ext cx="586699" cy="153888"/>
          </a:xfrm>
          <a:prstGeom prst="rect">
            <a:avLst/>
          </a:prstGeom>
          <a:noFill/>
        </p:spPr>
        <p:txBody>
          <a:bodyPr wrap="square" lIns="0" tIns="0" rIns="0" bIns="0" rtlCol="0" anchor="ctr">
            <a:spAutoFit/>
          </a:bodyPr>
          <a:lstStyle/>
          <a:p>
            <a:pPr algn="ctr" defTabSz="932742">
              <a:spcBef>
                <a:spcPct val="0"/>
              </a:spcBef>
              <a:buSzPct val="90000"/>
            </a:pPr>
            <a:r>
              <a:rPr lang="de-DE" sz="1000" dirty="0">
                <a:ln w="3175">
                  <a:noFill/>
                </a:ln>
                <a:gradFill flip="none" rotWithShape="1">
                  <a:gsLst>
                    <a:gs pos="0">
                      <a:schemeClr val="accent1"/>
                    </a:gs>
                    <a:gs pos="100000">
                      <a:schemeClr val="accent2"/>
                    </a:gs>
                  </a:gsLst>
                  <a:lin ang="10800000" scaled="1"/>
                  <a:tileRect/>
                </a:gradFill>
                <a:latin typeface="+mj-lt"/>
                <a:ea typeface="+mj-ea"/>
                <a:cs typeface="+mj-cs"/>
              </a:rPr>
              <a:t>(Ort)</a:t>
            </a:r>
          </a:p>
        </p:txBody>
      </p:sp>
      <p:sp>
        <p:nvSpPr>
          <p:cNvPr id="9" name="TextBox 8">
            <a:extLst>
              <a:ext uri="{FF2B5EF4-FFF2-40B4-BE49-F238E27FC236}">
                <a16:creationId xmlns:a16="http://schemas.microsoft.com/office/drawing/2014/main" id="{0EDF0343-23DF-1BC6-90C2-44D720F792FE}"/>
              </a:ext>
              <a:ext uri="{C183D7F6-B498-43B3-948B-1728B52AA6E4}">
                <adec:decorative xmlns:adec="http://schemas.microsoft.com/office/drawing/2017/decorative" val="0"/>
              </a:ext>
            </a:extLst>
          </p:cNvPr>
          <p:cNvSpPr txBox="1"/>
          <p:nvPr/>
        </p:nvSpPr>
        <p:spPr>
          <a:xfrm>
            <a:off x="6862475" y="2970279"/>
            <a:ext cx="1565245" cy="153888"/>
          </a:xfrm>
          <a:prstGeom prst="rect">
            <a:avLst/>
          </a:prstGeom>
          <a:noFill/>
        </p:spPr>
        <p:txBody>
          <a:bodyPr wrap="square" lIns="0" tIns="0" rIns="0" bIns="0" rtlCol="0" anchor="ctr">
            <a:spAutoFit/>
          </a:bodyPr>
          <a:lstStyle/>
          <a:p>
            <a:pPr algn="ctr" defTabSz="932742">
              <a:spcBef>
                <a:spcPct val="0"/>
              </a:spcBef>
              <a:buSzPct val="90000"/>
            </a:pPr>
            <a:r>
              <a:rPr lang="de-DE" sz="1000" dirty="0">
                <a:ln w="3175">
                  <a:noFill/>
                </a:ln>
                <a:gradFill flip="none" rotWithShape="1">
                  <a:gsLst>
                    <a:gs pos="0">
                      <a:schemeClr val="accent1"/>
                    </a:gs>
                    <a:gs pos="100000">
                      <a:schemeClr val="accent2"/>
                    </a:gs>
                  </a:gsLst>
                  <a:lin ang="10800000" scaled="1"/>
                  <a:tileRect/>
                </a:gradFill>
                <a:latin typeface="+mj-lt"/>
                <a:ea typeface="+mj-ea"/>
                <a:cs typeface="+mj-cs"/>
              </a:rPr>
              <a:t>(Thema oder Ästhetik)</a:t>
            </a:r>
          </a:p>
        </p:txBody>
      </p:sp>
      <p:sp>
        <p:nvSpPr>
          <p:cNvPr id="12" name="TextBox 11">
            <a:extLst>
              <a:ext uri="{FF2B5EF4-FFF2-40B4-BE49-F238E27FC236}">
                <a16:creationId xmlns:a16="http://schemas.microsoft.com/office/drawing/2014/main" id="{50971ED5-1CA0-6CEF-4C04-33A403D374F9}"/>
              </a:ext>
              <a:ext uri="{C183D7F6-B498-43B3-948B-1728B52AA6E4}">
                <adec:decorative xmlns:adec="http://schemas.microsoft.com/office/drawing/2017/decorative" val="0"/>
              </a:ext>
            </a:extLst>
          </p:cNvPr>
          <p:cNvSpPr txBox="1"/>
          <p:nvPr/>
        </p:nvSpPr>
        <p:spPr>
          <a:xfrm>
            <a:off x="5681026" y="3406947"/>
            <a:ext cx="628378" cy="153888"/>
          </a:xfrm>
          <a:prstGeom prst="rect">
            <a:avLst/>
          </a:prstGeom>
          <a:noFill/>
        </p:spPr>
        <p:txBody>
          <a:bodyPr wrap="square" lIns="0" tIns="0" rIns="0" bIns="0" rtlCol="0">
            <a:spAutoFit/>
          </a:bodyPr>
          <a:lstStyle/>
          <a:p>
            <a:pPr algn="ctr" defTabSz="932742">
              <a:spcBef>
                <a:spcPct val="0"/>
              </a:spcBef>
              <a:buSzPct val="90000"/>
            </a:pPr>
            <a:r>
              <a:rPr lang="de-DE" sz="10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graphicFrame>
        <p:nvGraphicFramePr>
          <p:cNvPr id="5" name="Table 4">
            <a:extLst>
              <a:ext uri="{FF2B5EF4-FFF2-40B4-BE49-F238E27FC236}">
                <a16:creationId xmlns:a16="http://schemas.microsoft.com/office/drawing/2014/main" id="{7B7B46E1-C40A-72AE-255B-DB3F73CA741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211319479"/>
              </p:ext>
            </p:extLst>
          </p:nvPr>
        </p:nvGraphicFramePr>
        <p:xfrm>
          <a:off x="5158345" y="3793681"/>
          <a:ext cx="6339679" cy="2423160"/>
        </p:xfrm>
        <a:graphic>
          <a:graphicData uri="http://schemas.openxmlformats.org/drawingml/2006/table">
            <a:tbl>
              <a:tblPr firstRow="1" firstCol="1" bandRow="1"/>
              <a:tblGrid>
                <a:gridCol w="1905395">
                  <a:extLst>
                    <a:ext uri="{9D8B030D-6E8A-4147-A177-3AD203B41FA5}">
                      <a16:colId xmlns:a16="http://schemas.microsoft.com/office/drawing/2014/main" val="947849522"/>
                    </a:ext>
                  </a:extLst>
                </a:gridCol>
                <a:gridCol w="1935480">
                  <a:extLst>
                    <a:ext uri="{9D8B030D-6E8A-4147-A177-3AD203B41FA5}">
                      <a16:colId xmlns:a16="http://schemas.microsoft.com/office/drawing/2014/main" val="931519616"/>
                    </a:ext>
                  </a:extLst>
                </a:gridCol>
                <a:gridCol w="2498804">
                  <a:extLst>
                    <a:ext uri="{9D8B030D-6E8A-4147-A177-3AD203B41FA5}">
                      <a16:colId xmlns:a16="http://schemas.microsoft.com/office/drawing/2014/main" val="3615563520"/>
                    </a:ext>
                  </a:extLst>
                </a:gridCol>
              </a:tblGrid>
              <a:tr h="0">
                <a:tc>
                  <a:txBody>
                    <a:bodyPr/>
                    <a:lstStyle/>
                    <a:p>
                      <a:pPr marL="0" marR="0" algn="l">
                        <a:spcAft>
                          <a:spcPts val="200"/>
                        </a:spcAft>
                        <a:tabLst>
                          <a:tab pos="1079500" algn="l"/>
                        </a:tabLst>
                      </a:pPr>
                      <a:r>
                        <a:rPr lang="de-DE" sz="1200">
                          <a:solidFill>
                            <a:schemeClr val="tx1">
                              <a:lumMod val="95000"/>
                              <a:lumOff val="5000"/>
                            </a:schemeClr>
                          </a:solidFill>
                          <a:effectLst/>
                          <a:latin typeface="+mj-lt"/>
                        </a:rPr>
                        <a:t>Gängige Orte</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de-DE" sz="1200">
                          <a:solidFill>
                            <a:schemeClr val="tx1"/>
                          </a:solidFill>
                          <a:effectLst/>
                          <a:latin typeface="+mj-lt"/>
                        </a:rPr>
                        <a:t>Thema oder Ästhetik</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de-DE" sz="1200">
                          <a:solidFill>
                            <a:schemeClr val="tx1"/>
                          </a:solidFill>
                          <a:effectLst/>
                          <a:latin typeface="+mj-lt"/>
                        </a:rPr>
                        <a:t>Standort</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0">
                <a:tc>
                  <a:txBody>
                    <a:bodyPr/>
                    <a:lstStyle/>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Bibliothek</a:t>
                      </a:r>
                    </a:p>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Schule</a:t>
                      </a:r>
                    </a:p>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Kaffeehaus</a:t>
                      </a:r>
                    </a:p>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Vergnügungspark</a:t>
                      </a:r>
                    </a:p>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Museum</a:t>
                      </a:r>
                    </a:p>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Strand</a:t>
                      </a:r>
                    </a:p>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Einkaufszentrum</a:t>
                      </a:r>
                    </a:p>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Bauernhof</a:t>
                      </a:r>
                    </a:p>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Schloss</a:t>
                      </a:r>
                    </a:p>
                    <a:p>
                      <a:pPr marL="152400" marR="0" lvl="0" indent="-152400" algn="l">
                        <a:spcAft>
                          <a:spcPts val="200"/>
                        </a:spcAft>
                        <a:buSzPct val="100000"/>
                        <a:buFont typeface="Arial" panose="020B0604020202020204" pitchFamily="34" charset="0"/>
                        <a:buChar char="•"/>
                        <a:tabLst>
                          <a:tab pos="1079500" algn="l"/>
                        </a:tabLst>
                      </a:pPr>
                      <a:r>
                        <a:rPr lang="de-DE" sz="1200">
                          <a:solidFill>
                            <a:schemeClr val="tx1"/>
                          </a:solidFill>
                          <a:effectLst/>
                        </a:rPr>
                        <a:t>Baumhaus</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Steampunk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Cyberpunk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Vintage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Minimalistisch</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Rustikal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Märchen </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Industriell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Tropisch</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Weltraumzeitalter</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a:solidFill>
                            <a:schemeClr val="tx1"/>
                          </a:solidFill>
                          <a:effectLst/>
                          <a:latin typeface="+mn-lt"/>
                          <a:ea typeface="+mn-ea"/>
                          <a:cs typeface="+mn-cs"/>
                        </a:rPr>
                        <a:t>Art Deco</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Auf einem Berggipfel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In einer Wüstenoase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In einem Vulkan</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Auf einer schwimmenden Insel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In einer belebten Stadt</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In einer verschneiten Tundra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Auf einem Piratenschiff</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In einem Zauberwald</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Auf einem anderen Planeten</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de-DE" sz="1200" dirty="0">
                          <a:solidFill>
                            <a:schemeClr val="tx1"/>
                          </a:solidFill>
                          <a:effectLst/>
                          <a:latin typeface="+mn-lt"/>
                          <a:ea typeface="+mn-ea"/>
                          <a:cs typeface="+mn-cs"/>
                        </a:rPr>
                        <a:t>In einer geheimen Höhle</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pic>
        <p:nvPicPr>
          <p:cNvPr id="32" name="Picture 31">
            <a:extLst>
              <a:ext uri="{FF2B5EF4-FFF2-40B4-BE49-F238E27FC236}">
                <a16:creationId xmlns:a16="http://schemas.microsoft.com/office/drawing/2014/main" id="{E5252D84-3F14-7E7C-1B48-FFC66504884C}"/>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2" name="Freeform: Shape 21">
            <a:extLst>
              <a:ext uri="{FF2B5EF4-FFF2-40B4-BE49-F238E27FC236}">
                <a16:creationId xmlns:a16="http://schemas.microsoft.com/office/drawing/2014/main" id="{34EAA4AD-0354-ED5E-DE98-754D0F34B5CD}"/>
              </a:ext>
              <a:ext uri="{C183D7F6-B498-43B3-948B-1728B52AA6E4}">
                <adec:decorative xmlns:adec="http://schemas.microsoft.com/office/drawing/2017/decorative" val="1"/>
              </a:ext>
            </a:extLst>
          </p:cNvPr>
          <p:cNvSpPr>
            <a:spLocks/>
          </p:cNvSpPr>
          <p:nvPr/>
        </p:nvSpPr>
        <p:spPr bwMode="auto">
          <a:xfrm>
            <a:off x="1032379" y="1492304"/>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3" name="Group 22">
            <a:extLst>
              <a:ext uri="{FF2B5EF4-FFF2-40B4-BE49-F238E27FC236}">
                <a16:creationId xmlns:a16="http://schemas.microsoft.com/office/drawing/2014/main" id="{147F4A5C-7B78-12A9-A5E1-BEED9195BA6E}"/>
              </a:ext>
              <a:ext uri="{C183D7F6-B498-43B3-948B-1728B52AA6E4}">
                <adec:decorative xmlns:adec="http://schemas.microsoft.com/office/drawing/2017/decorative" val="1"/>
              </a:ext>
            </a:extLst>
          </p:cNvPr>
          <p:cNvGrpSpPr>
            <a:grpSpLocks/>
          </p:cNvGrpSpPr>
          <p:nvPr/>
        </p:nvGrpSpPr>
        <p:grpSpPr>
          <a:xfrm>
            <a:off x="786379" y="1759662"/>
            <a:ext cx="736979" cy="731926"/>
            <a:chOff x="547424" y="4293480"/>
            <a:chExt cx="640026" cy="657416"/>
          </a:xfrm>
        </p:grpSpPr>
        <p:grpSp>
          <p:nvGrpSpPr>
            <p:cNvPr id="24" name="Group 23">
              <a:extLst>
                <a:ext uri="{FF2B5EF4-FFF2-40B4-BE49-F238E27FC236}">
                  <a16:creationId xmlns:a16="http://schemas.microsoft.com/office/drawing/2014/main" id="{AF04172F-6BD3-86CE-56FB-F515CCF923CF}"/>
                </a:ext>
              </a:extLst>
            </p:cNvPr>
            <p:cNvGrpSpPr/>
            <p:nvPr/>
          </p:nvGrpSpPr>
          <p:grpSpPr>
            <a:xfrm>
              <a:off x="547424" y="4293480"/>
              <a:ext cx="640026" cy="657416"/>
              <a:chOff x="987658" y="5065483"/>
              <a:chExt cx="1169054" cy="1200820"/>
            </a:xfrm>
          </p:grpSpPr>
          <p:grpSp>
            <p:nvGrpSpPr>
              <p:cNvPr id="26" name="Group 25">
                <a:extLst>
                  <a:ext uri="{FF2B5EF4-FFF2-40B4-BE49-F238E27FC236}">
                    <a16:creationId xmlns:a16="http://schemas.microsoft.com/office/drawing/2014/main" id="{D589EC02-4EF5-8DF6-BF3F-CDC138F417F9}"/>
                  </a:ext>
                </a:extLst>
              </p:cNvPr>
              <p:cNvGrpSpPr/>
              <p:nvPr/>
            </p:nvGrpSpPr>
            <p:grpSpPr>
              <a:xfrm>
                <a:off x="987658" y="5065483"/>
                <a:ext cx="1169054" cy="1200820"/>
                <a:chOff x="6349393" y="1711575"/>
                <a:chExt cx="5590022" cy="5674618"/>
              </a:xfrm>
            </p:grpSpPr>
            <p:sp>
              <p:nvSpPr>
                <p:cNvPr id="29" name="Rounded Rectangle 3_1">
                  <a:extLst>
                    <a:ext uri="{FF2B5EF4-FFF2-40B4-BE49-F238E27FC236}">
                      <a16:creationId xmlns:a16="http://schemas.microsoft.com/office/drawing/2014/main" id="{19E0ECCD-813D-07EF-9697-AECDFD027A1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3_1">
                  <a:extLst>
                    <a:ext uri="{FF2B5EF4-FFF2-40B4-BE49-F238E27FC236}">
                      <a16:creationId xmlns:a16="http://schemas.microsoft.com/office/drawing/2014/main" id="{F2507F9B-EFE8-1DEC-3526-776AC99FAE7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7" name="Rounded Rectangle 3_1">
                <a:extLst>
                  <a:ext uri="{FF2B5EF4-FFF2-40B4-BE49-F238E27FC236}">
                    <a16:creationId xmlns:a16="http://schemas.microsoft.com/office/drawing/2014/main" id="{949F987B-753D-B0F9-E829-3F3535BDB6B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8" name="Rounded Rectangle 24_1">
                <a:extLst>
                  <a:ext uri="{FF2B5EF4-FFF2-40B4-BE49-F238E27FC236}">
                    <a16:creationId xmlns:a16="http://schemas.microsoft.com/office/drawing/2014/main" id="{1D83D8A7-AB90-A945-F34C-EA9419E0DCD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1E34A4DD-799D-2B68-CAC6-CEA4AA10005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35" name="people_11">
            <a:extLst>
              <a:ext uri="{FF2B5EF4-FFF2-40B4-BE49-F238E27FC236}">
                <a16:creationId xmlns:a16="http://schemas.microsoft.com/office/drawing/2014/main" id="{B230502D-0184-4983-82E7-830B7484E891}"/>
              </a:ext>
              <a:ext uri="{C183D7F6-B498-43B3-948B-1728B52AA6E4}">
                <adec:decorative xmlns:adec="http://schemas.microsoft.com/office/drawing/2017/decorative" val="1"/>
              </a:ext>
            </a:extLst>
          </p:cNvPr>
          <p:cNvSpPr>
            <a:spLocks noChangeAspect="1" noEditPoints="1"/>
          </p:cNvSpPr>
          <p:nvPr/>
        </p:nvSpPr>
        <p:spPr bwMode="auto">
          <a:xfrm>
            <a:off x="1000748" y="1977621"/>
            <a:ext cx="308240" cy="2960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r>
              <a:rPr lang="de-DE" sz="1800">
                <a:solidFill>
                  <a:srgbClr val="000000"/>
                </a:solidFill>
                <a:latin typeface="Segoe UI"/>
              </a:rPr>
              <a:t> </a:t>
            </a:r>
          </a:p>
        </p:txBody>
      </p:sp>
      <p:sp>
        <p:nvSpPr>
          <p:cNvPr id="3" name="TextBox 2">
            <a:extLst>
              <a:ext uri="{FF2B5EF4-FFF2-40B4-BE49-F238E27FC236}">
                <a16:creationId xmlns:a16="http://schemas.microsoft.com/office/drawing/2014/main" id="{BE11568D-FFE6-4223-712B-E56739924B38}"/>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333645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BE532ACD-179B-920B-3E2F-50F7AD20CE95}"/>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5CC8C2-E315-4D55-D458-F23CFF8C12CF}"/>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de-DE"/>
              <a:t>Lerneinheit 3: Hero Image erstellen</a:t>
            </a:r>
          </a:p>
        </p:txBody>
      </p:sp>
      <p:pic>
        <p:nvPicPr>
          <p:cNvPr id="13" name="Picture 12">
            <a:extLst>
              <a:ext uri="{FF2B5EF4-FFF2-40B4-BE49-F238E27FC236}">
                <a16:creationId xmlns:a16="http://schemas.microsoft.com/office/drawing/2014/main" id="{0B1B0D0B-B9F4-27BD-D151-3BFB79FE48D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4" name="Rounded Rectangle 24_1">
            <a:extLst>
              <a:ext uri="{FF2B5EF4-FFF2-40B4-BE49-F238E27FC236}">
                <a16:creationId xmlns:a16="http://schemas.microsoft.com/office/drawing/2014/main" id="{00415E18-B9A2-A11D-E211-ED89471D3A90}"/>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5" name="Freeform: Shape 14">
            <a:extLst>
              <a:ext uri="{FF2B5EF4-FFF2-40B4-BE49-F238E27FC236}">
                <a16:creationId xmlns:a16="http://schemas.microsoft.com/office/drawing/2014/main" id="{8A1EC9C0-47D1-8990-D2DA-34232AE46950}"/>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50" name="TextBox 49">
            <a:extLst>
              <a:ext uri="{FF2B5EF4-FFF2-40B4-BE49-F238E27FC236}">
                <a16:creationId xmlns:a16="http://schemas.microsoft.com/office/drawing/2014/main" id="{C3911D3B-101A-D50F-91EF-0F02AD7EB77A}"/>
              </a:ext>
            </a:extLst>
          </p:cNvPr>
          <p:cNvSpPr txBox="1">
            <a:spLocks/>
          </p:cNvSpPr>
          <p:nvPr/>
        </p:nvSpPr>
        <p:spPr>
          <a:xfrm>
            <a:off x="768863" y="2378710"/>
            <a:ext cx="5807197" cy="984885"/>
          </a:xfrm>
          <a:prstGeom prst="rect">
            <a:avLst/>
          </a:prstGeom>
          <a:noFill/>
        </p:spPr>
        <p:txBody>
          <a:bodyPr wrap="square" lIns="0" tIns="0" rIns="0" bIns="0">
            <a:spAutoFit/>
          </a:bodyPr>
          <a:lstStyle/>
          <a:p>
            <a:pPr defTabSz="932742">
              <a:spcAft>
                <a:spcPts val="1200"/>
              </a:spcAft>
            </a:pPr>
            <a:r>
              <a:rPr lang="de-DE" sz="1600" dirty="0">
                <a:ln w="3175">
                  <a:noFill/>
                </a:ln>
                <a:gradFill flip="none" rotWithShape="1">
                  <a:gsLst>
                    <a:gs pos="0">
                      <a:schemeClr val="accent1"/>
                    </a:gs>
                    <a:gs pos="100000">
                      <a:schemeClr val="accent2"/>
                    </a:gs>
                  </a:gsLst>
                  <a:lin ang="10800000" scaled="1"/>
                  <a:tileRect/>
                </a:gradFill>
                <a:latin typeface="+mj-lt"/>
                <a:ea typeface="+mj-ea"/>
                <a:cs typeface="+mj-cs"/>
              </a:rPr>
              <a:t>In dieser Übung nehmen wir die detaillierte Beschreibung, </a:t>
            </a:r>
            <a:br>
              <a:rPr lang="de-DE" sz="1600" dirty="0">
                <a:ln w="3175">
                  <a:noFill/>
                </a:ln>
                <a:gradFill flip="none" rotWithShape="1">
                  <a:gsLst>
                    <a:gs pos="0">
                      <a:schemeClr val="accent1"/>
                    </a:gs>
                    <a:gs pos="100000">
                      <a:schemeClr val="accent2"/>
                    </a:gs>
                  </a:gsLst>
                  <a:lin ang="10800000" scaled="1"/>
                  <a:tileRect/>
                </a:gradFill>
                <a:latin typeface="+mj-lt"/>
                <a:ea typeface="+mj-ea"/>
                <a:cs typeface="+mj-cs"/>
              </a:rPr>
            </a:br>
            <a:r>
              <a:rPr lang="de-DE" sz="1600" dirty="0">
                <a:ln w="3175">
                  <a:noFill/>
                </a:ln>
                <a:gradFill flip="none" rotWithShape="1">
                  <a:gsLst>
                    <a:gs pos="0">
                      <a:schemeClr val="accent1"/>
                    </a:gs>
                    <a:gs pos="100000">
                      <a:schemeClr val="accent2"/>
                    </a:gs>
                  </a:gsLst>
                  <a:lin ang="10800000" scaled="1"/>
                  <a:tileRect/>
                </a:gradFill>
                <a:latin typeface="+mj-lt"/>
                <a:ea typeface="+mj-ea"/>
                <a:cs typeface="+mj-cs"/>
              </a:rPr>
              <a:t>die Sie gerade für Ihr Traumziel erstellt haben, und verwandeln sie in eine grafische Darstellung. Folgen Sie den Schritten in Lerneinheit 3, um Ihr Bild zu erstellen.</a:t>
            </a:r>
          </a:p>
        </p:txBody>
      </p:sp>
      <p:pic>
        <p:nvPicPr>
          <p:cNvPr id="6" name="Picture 5">
            <a:extLst>
              <a:ext uri="{FF2B5EF4-FFF2-40B4-BE49-F238E27FC236}">
                <a16:creationId xmlns:a16="http://schemas.microsoft.com/office/drawing/2014/main" id="{F0BAFDEC-C802-7100-DD28-F0789FDBEB2A}"/>
              </a:ext>
              <a:ext uri="{C183D7F6-B498-43B3-948B-1728B52AA6E4}">
                <adec:decorative xmlns:adec="http://schemas.microsoft.com/office/drawing/2017/decorative" val="1"/>
              </a:ext>
            </a:extLst>
          </p:cNvPr>
          <p:cNvPicPr>
            <a:picLocks/>
          </p:cNvPicPr>
          <p:nvPr/>
        </p:nvPicPr>
        <p:blipFill rotWithShape="1">
          <a:blip r:embed="rId4"/>
          <a:srcRect t="2192" b="2192"/>
          <a:stretch/>
        </p:blipFill>
        <p:spPr>
          <a:xfrm>
            <a:off x="7147560" y="1360868"/>
            <a:ext cx="4876800" cy="4740530"/>
          </a:xfrm>
          <a:prstGeom prst="roundRect">
            <a:avLst>
              <a:gd name="adj" fmla="val 2013"/>
            </a:avLst>
          </a:prstGeom>
          <a:solidFill>
            <a:srgbClr val="FCEDE1"/>
          </a:solidFill>
        </p:spPr>
      </p:pic>
      <p:sp>
        <p:nvSpPr>
          <p:cNvPr id="52" name="Freeform: Shape 51">
            <a:extLst>
              <a:ext uri="{FF2B5EF4-FFF2-40B4-BE49-F238E27FC236}">
                <a16:creationId xmlns:a16="http://schemas.microsoft.com/office/drawing/2014/main" id="{61439458-7F87-E547-36A9-A369ED1D8BC1}"/>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65" name="Picture 64">
            <a:extLst>
              <a:ext uri="{FF2B5EF4-FFF2-40B4-BE49-F238E27FC236}">
                <a16:creationId xmlns:a16="http://schemas.microsoft.com/office/drawing/2014/main" id="{F4248829-906E-7990-785C-7ED81763460E}"/>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8" name="Rectangle: Rounded Corners 67">
            <a:extLst>
              <a:ext uri="{FF2B5EF4-FFF2-40B4-BE49-F238E27FC236}">
                <a16:creationId xmlns:a16="http://schemas.microsoft.com/office/drawing/2014/main" id="{EFE8D490-6217-7773-8059-0F735BEE6A0B}"/>
              </a:ext>
              <a:ext uri="{C183D7F6-B498-43B3-948B-1728B52AA6E4}">
                <adec:decorative xmlns:adec="http://schemas.microsoft.com/office/drawing/2017/decorative" val="1"/>
              </a:ext>
            </a:extLst>
          </p:cNvPr>
          <p:cNvSpPr>
            <a:spLocks/>
          </p:cNvSpPr>
          <p:nvPr/>
        </p:nvSpPr>
        <p:spPr bwMode="auto">
          <a:xfrm>
            <a:off x="740664" y="3672905"/>
            <a:ext cx="5919216" cy="242380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7" name="TextBox 66">
            <a:extLst>
              <a:ext uri="{FF2B5EF4-FFF2-40B4-BE49-F238E27FC236}">
                <a16:creationId xmlns:a16="http://schemas.microsoft.com/office/drawing/2014/main" id="{A39D40BB-DD38-32F2-6C04-A0C2225B6605}"/>
              </a:ext>
            </a:extLst>
          </p:cNvPr>
          <p:cNvSpPr txBox="1">
            <a:spLocks/>
          </p:cNvSpPr>
          <p:nvPr/>
        </p:nvSpPr>
        <p:spPr>
          <a:xfrm>
            <a:off x="885825" y="3776812"/>
            <a:ext cx="5578475" cy="2123658"/>
          </a:xfrm>
          <a:prstGeom prst="rect">
            <a:avLst/>
          </a:prstGeom>
          <a:noFill/>
        </p:spPr>
        <p:txBody>
          <a:bodyPr wrap="square" lIns="0" tIns="0" rIns="0" bIns="0">
            <a:spAutoFit/>
          </a:bodyPr>
          <a:lstStyle/>
          <a:p>
            <a:pPr>
              <a:spcAft>
                <a:spcPts val="600"/>
              </a:spcAft>
            </a:pPr>
            <a:r>
              <a:rPr lang="de-DE" sz="1800" dirty="0">
                <a:latin typeface="+mj-lt"/>
                <a:ea typeface="+mj-ea"/>
                <a:cs typeface="+mj-cs"/>
              </a:rPr>
              <a:t>Schritte:</a:t>
            </a:r>
          </a:p>
          <a:p>
            <a:pPr marL="412750" indent="-279400" algn="l">
              <a:spcAft>
                <a:spcPts val="1000"/>
              </a:spcAft>
              <a:buFont typeface="+mj-lt"/>
              <a:buAutoNum type="arabicPeriod"/>
            </a:pPr>
            <a:r>
              <a:rPr lang="de-DE" sz="1500" i="0" dirty="0">
                <a:effectLst/>
              </a:rPr>
              <a:t>Kopieren Sie den Beispiel-Prompt von Microsoft Learn.</a:t>
            </a:r>
          </a:p>
          <a:p>
            <a:pPr marL="412750" indent="-279400" algn="l">
              <a:spcAft>
                <a:spcPts val="1000"/>
              </a:spcAft>
              <a:buFont typeface="+mj-lt"/>
              <a:buAutoNum type="arabicPeriod"/>
            </a:pPr>
            <a:r>
              <a:rPr lang="de-DE" sz="1500" i="0" dirty="0">
                <a:effectLst/>
              </a:rPr>
              <a:t>Fügen Sie den Prompt im Chat ein.</a:t>
            </a:r>
          </a:p>
          <a:p>
            <a:pPr marL="412750" indent="-279400" algn="l">
              <a:spcAft>
                <a:spcPts val="1000"/>
              </a:spcAft>
              <a:buFont typeface="+mj-lt"/>
              <a:buAutoNum type="arabicPeriod"/>
            </a:pPr>
            <a:r>
              <a:rPr lang="de-DE" sz="1500" i="0" dirty="0">
                <a:effectLst/>
              </a:rPr>
              <a:t>Fordern Sie Copilot solange auf, Änderungen an Ihrem Bild vorzunehmen, bis Sie mit dem Ergebnis zufrieden sind.</a:t>
            </a:r>
          </a:p>
          <a:p>
            <a:pPr marL="412750" indent="-279400" algn="l">
              <a:spcAft>
                <a:spcPts val="1000"/>
              </a:spcAft>
              <a:buFont typeface="+mj-lt"/>
              <a:buAutoNum type="arabicPeriod"/>
            </a:pPr>
            <a:r>
              <a:rPr lang="de-DE" sz="1500" dirty="0"/>
              <a:t>Laden Sie das Bild herunter und fügen Sie es mit dem Titel „Hero Image“ in Ihre PowerPoint-Folie ein.</a:t>
            </a:r>
          </a:p>
        </p:txBody>
      </p:sp>
      <p:grpSp>
        <p:nvGrpSpPr>
          <p:cNvPr id="54" name="Group 53">
            <a:extLst>
              <a:ext uri="{FF2B5EF4-FFF2-40B4-BE49-F238E27FC236}">
                <a16:creationId xmlns:a16="http://schemas.microsoft.com/office/drawing/2014/main" id="{9A3EBDC6-5E6F-442A-0939-5094D185F91F}"/>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56" name="Group 55">
              <a:extLst>
                <a:ext uri="{FF2B5EF4-FFF2-40B4-BE49-F238E27FC236}">
                  <a16:creationId xmlns:a16="http://schemas.microsoft.com/office/drawing/2014/main" id="{A70FE1B9-C2C7-C715-24CE-706F26C6709C}"/>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6C0019F5-53F2-F07C-90A5-7D4AE857DDA3}"/>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020C38B5-F5F0-12E7-C482-08845BCFC80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98EEC9DE-3DFF-8B31-FC77-AF0D189A732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599DD16D-E7F6-E3C9-AD40-D574CEDDF74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D9028DDC-8855-CBB6-4C94-82DAF6834AF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D56E00B9-445F-4413-BCD3-FDD1FA07810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69" name="CRMArticles_EFF5">
            <a:extLst>
              <a:ext uri="{FF2B5EF4-FFF2-40B4-BE49-F238E27FC236}">
                <a16:creationId xmlns:a16="http://schemas.microsoft.com/office/drawing/2014/main" id="{BCB18762-1389-EC57-55F9-3FECBE7BEA95}"/>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A55881B-0A7A-C9BC-F0C2-01346AD745DB}"/>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5721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F38D3A-2E89-FDB6-4C65-2DEB04A24702}"/>
              </a:ext>
            </a:extLst>
          </p:cNvPr>
          <p:cNvSpPr>
            <a:spLocks noGrp="1"/>
          </p:cNvSpPr>
          <p:nvPr>
            <p:ph type="title"/>
          </p:nvPr>
        </p:nvSpPr>
        <p:spPr>
          <a:xfrm>
            <a:off x="585216" y="3088623"/>
            <a:ext cx="4772847" cy="443198"/>
          </a:xfrm>
        </p:spPr>
        <p:txBody>
          <a:bodyPr/>
          <a:lstStyle/>
          <a:p>
            <a:r>
              <a:rPr lang="de-DE"/>
              <a:t>Eigenständiges Arbeiten</a:t>
            </a:r>
          </a:p>
        </p:txBody>
      </p:sp>
      <p:sp>
        <p:nvSpPr>
          <p:cNvPr id="6" name="Text Placeholder 5">
            <a:extLst>
              <a:ext uri="{FF2B5EF4-FFF2-40B4-BE49-F238E27FC236}">
                <a16:creationId xmlns:a16="http://schemas.microsoft.com/office/drawing/2014/main" id="{96EEAE86-733A-3097-37E0-44B4AAB6A218}"/>
              </a:ext>
            </a:extLst>
          </p:cNvPr>
          <p:cNvSpPr>
            <a:spLocks noGrp="1"/>
          </p:cNvSpPr>
          <p:nvPr>
            <p:ph type="body" sz="quarter" idx="12"/>
          </p:nvPr>
        </p:nvSpPr>
        <p:spPr>
          <a:xfrm>
            <a:off x="585216" y="3977319"/>
            <a:ext cx="4772847" cy="307777"/>
          </a:xfrm>
        </p:spPr>
        <p:txBody>
          <a:bodyPr/>
          <a:lstStyle/>
          <a:p>
            <a:r>
              <a:rPr lang="de-DE">
                <a:latin typeface="+mj-lt"/>
              </a:rPr>
              <a:t>15 Minuten</a:t>
            </a:r>
          </a:p>
        </p:txBody>
      </p:sp>
      <p:sp>
        <p:nvSpPr>
          <p:cNvPr id="2" name="TextBox 1">
            <a:extLst>
              <a:ext uri="{FF2B5EF4-FFF2-40B4-BE49-F238E27FC236}">
                <a16:creationId xmlns:a16="http://schemas.microsoft.com/office/drawing/2014/main" id="{7AEF19C0-0563-A438-E8BD-3AEAB413E33C}"/>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2993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6EA6-6131-3E49-8A42-C498178DD5B7}"/>
              </a:ext>
            </a:extLst>
          </p:cNvPr>
          <p:cNvSpPr>
            <a:spLocks noGrp="1"/>
          </p:cNvSpPr>
          <p:nvPr>
            <p:ph type="title"/>
          </p:nvPr>
        </p:nvSpPr>
        <p:spPr>
          <a:xfrm>
            <a:off x="585216" y="3088623"/>
            <a:ext cx="4772847" cy="443198"/>
          </a:xfrm>
        </p:spPr>
        <p:txBody>
          <a:bodyPr/>
          <a:lstStyle/>
          <a:p>
            <a:r>
              <a:rPr lang="de-DE"/>
              <a:t>Teilen</a:t>
            </a:r>
          </a:p>
        </p:txBody>
      </p:sp>
      <p:sp>
        <p:nvSpPr>
          <p:cNvPr id="3" name="Text Placeholder 2">
            <a:extLst>
              <a:ext uri="{FF2B5EF4-FFF2-40B4-BE49-F238E27FC236}">
                <a16:creationId xmlns:a16="http://schemas.microsoft.com/office/drawing/2014/main" id="{9F32CC1E-FC86-22D4-5EA4-773A00584803}"/>
              </a:ext>
            </a:extLst>
          </p:cNvPr>
          <p:cNvSpPr>
            <a:spLocks noGrp="1"/>
          </p:cNvSpPr>
          <p:nvPr>
            <p:ph type="body" sz="quarter" idx="12"/>
          </p:nvPr>
        </p:nvSpPr>
        <p:spPr>
          <a:xfrm>
            <a:off x="585216" y="3977319"/>
            <a:ext cx="4772847" cy="307777"/>
          </a:xfrm>
        </p:spPr>
        <p:txBody>
          <a:bodyPr/>
          <a:lstStyle/>
          <a:p>
            <a:r>
              <a:rPr lang="de-DE">
                <a:latin typeface="+mj-lt"/>
              </a:rPr>
              <a:t>5 Minuten</a:t>
            </a:r>
          </a:p>
        </p:txBody>
      </p:sp>
      <p:sp>
        <p:nvSpPr>
          <p:cNvPr id="4" name="TextBox 3">
            <a:extLst>
              <a:ext uri="{FF2B5EF4-FFF2-40B4-BE49-F238E27FC236}">
                <a16:creationId xmlns:a16="http://schemas.microsoft.com/office/drawing/2014/main" id="{EA20AAC1-4EDA-EE7A-2AD9-C4D972D46F9F}"/>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419184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2979777"/>
            <a:ext cx="5253037" cy="553998"/>
          </a:xfrm>
        </p:spPr>
        <p:txBody>
          <a:bodyPr/>
          <a:lstStyle/>
          <a:p>
            <a:pPr>
              <a:spcAft>
                <a:spcPts val="600"/>
              </a:spcAft>
            </a:pPr>
            <a:r>
              <a:rPr lang="de-DE"/>
              <a:t>Microsoft</a:t>
            </a:r>
          </a:p>
        </p:txBody>
      </p:sp>
      <p:sp>
        <p:nvSpPr>
          <p:cNvPr id="9" name="TextBox 8">
            <a:extLst>
              <a:ext uri="{FF2B5EF4-FFF2-40B4-BE49-F238E27FC236}">
                <a16:creationId xmlns:a16="http://schemas.microsoft.com/office/drawing/2014/main" id="{0190DCB3-48BC-790D-16F8-3D30E5D7D8C5}"/>
              </a:ext>
            </a:extLst>
          </p:cNvPr>
          <p:cNvSpPr txBox="1"/>
          <p:nvPr/>
        </p:nvSpPr>
        <p:spPr>
          <a:xfrm>
            <a:off x="588963" y="4051889"/>
            <a:ext cx="5253037" cy="553998"/>
          </a:xfrm>
          <a:prstGeom prst="rect">
            <a:avLst/>
          </a:prstGeom>
          <a:noFill/>
        </p:spPr>
        <p:txBody>
          <a:bodyPr wrap="square" lIns="0" tIns="0" rIns="0" bIns="0">
            <a:spAutoFit/>
          </a:bodyPr>
          <a:lstStyle/>
          <a:p>
            <a:pPr defTabSz="932742">
              <a:spcBef>
                <a:spcPct val="0"/>
              </a:spcBef>
              <a:spcAft>
                <a:spcPts val="600"/>
              </a:spcAft>
            </a:pPr>
            <a:r>
              <a:rPr lang="de-DE" sz="3600">
                <a:ln w="3175">
                  <a:noFill/>
                </a:ln>
                <a:latin typeface="+mj-lt"/>
                <a:cs typeface="Segoe UI" pitchFamily="34" charset="0"/>
              </a:rPr>
              <a:t>KI erkunden</a:t>
            </a:r>
          </a:p>
        </p:txBody>
      </p:sp>
      <p:sp>
        <p:nvSpPr>
          <p:cNvPr id="3" name="TextBox 2">
            <a:extLst>
              <a:ext uri="{FF2B5EF4-FFF2-40B4-BE49-F238E27FC236}">
                <a16:creationId xmlns:a16="http://schemas.microsoft.com/office/drawing/2014/main" id="{14DBE038-664B-BD8E-E2FC-FADA2326F2A3}"/>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B48-6CDE-9932-00B0-BAB8C5EB5AC7}"/>
              </a:ext>
            </a:extLst>
          </p:cNvPr>
          <p:cNvSpPr>
            <a:spLocks noGrp="1"/>
          </p:cNvSpPr>
          <p:nvPr>
            <p:ph type="title"/>
          </p:nvPr>
        </p:nvSpPr>
        <p:spPr>
          <a:xfrm>
            <a:off x="588263" y="457200"/>
            <a:ext cx="11018520" cy="492443"/>
          </a:xfrm>
        </p:spPr>
        <p:txBody>
          <a:bodyPr/>
          <a:lstStyle/>
          <a:p>
            <a:r>
              <a:rPr lang="de-DE" dirty="0"/>
              <a:t>Lerneinheit 4: Ein dramatischer Eingang</a:t>
            </a:r>
          </a:p>
        </p:txBody>
      </p:sp>
      <p:cxnSp>
        <p:nvCxnSpPr>
          <p:cNvPr id="7" name="Straight Connector 6">
            <a:extLst>
              <a:ext uri="{FF2B5EF4-FFF2-40B4-BE49-F238E27FC236}">
                <a16:creationId xmlns:a16="http://schemas.microsoft.com/office/drawing/2014/main" id="{1C4950B9-DC6D-D165-4AA6-A44114DBD3B7}"/>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68B7B4-A820-0B5B-FCF3-D4276573ECAD}"/>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B71BF310-0DDA-1F84-6D2D-AFB2B10F19EF}"/>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7E4428C0-4AD9-8B29-37D9-8B4A7F99C2F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 name="Picture 5">
            <a:extLst>
              <a:ext uri="{FF2B5EF4-FFF2-40B4-BE49-F238E27FC236}">
                <a16:creationId xmlns:a16="http://schemas.microsoft.com/office/drawing/2014/main" id="{AC8527EB-C915-ADB3-7CBD-AD2462433EC7}"/>
              </a:ext>
              <a:ext uri="{C183D7F6-B498-43B3-948B-1728B52AA6E4}">
                <adec:decorative xmlns:adec="http://schemas.microsoft.com/office/drawing/2017/decorative" val="1"/>
              </a:ext>
            </a:extLst>
          </p:cNvPr>
          <p:cNvPicPr>
            <a:picLocks/>
          </p:cNvPicPr>
          <p:nvPr/>
        </p:nvPicPr>
        <p:blipFill rotWithShape="1">
          <a:blip r:embed="rId3"/>
          <a:srcRect t="1397" b="1397"/>
          <a:stretch/>
        </p:blipFill>
        <p:spPr>
          <a:xfrm>
            <a:off x="7147560" y="1360868"/>
            <a:ext cx="4876800" cy="4740530"/>
          </a:xfrm>
          <a:prstGeom prst="roundRect">
            <a:avLst>
              <a:gd name="adj" fmla="val 2013"/>
            </a:avLst>
          </a:prstGeom>
          <a:solidFill>
            <a:srgbClr val="FCEDE1"/>
          </a:solidFill>
        </p:spPr>
      </p:pic>
      <p:sp>
        <p:nvSpPr>
          <p:cNvPr id="13" name="Freeform: Shape 12">
            <a:extLst>
              <a:ext uri="{FF2B5EF4-FFF2-40B4-BE49-F238E27FC236}">
                <a16:creationId xmlns:a16="http://schemas.microsoft.com/office/drawing/2014/main" id="{9907DFE8-CB61-04C7-E87C-DF80E55BEC3A}"/>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4" name="Picture 13">
            <a:extLst>
              <a:ext uri="{FF2B5EF4-FFF2-40B4-BE49-F238E27FC236}">
                <a16:creationId xmlns:a16="http://schemas.microsoft.com/office/drawing/2014/main" id="{199130EA-410A-C784-F45A-66AF8FC84D30}"/>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5" name="Rectangle: Rounded Corners 14">
            <a:extLst>
              <a:ext uri="{FF2B5EF4-FFF2-40B4-BE49-F238E27FC236}">
                <a16:creationId xmlns:a16="http://schemas.microsoft.com/office/drawing/2014/main" id="{3883AFB9-8C94-5E3C-BAAC-F132BD1959B1}"/>
              </a:ext>
              <a:ext uri="{C183D7F6-B498-43B3-948B-1728B52AA6E4}">
                <adec:decorative xmlns:adec="http://schemas.microsoft.com/office/drawing/2017/decorative" val="1"/>
              </a:ext>
            </a:extLst>
          </p:cNvPr>
          <p:cNvSpPr>
            <a:spLocks/>
          </p:cNvSpPr>
          <p:nvPr/>
        </p:nvSpPr>
        <p:spPr bwMode="auto">
          <a:xfrm>
            <a:off x="740664" y="3778250"/>
            <a:ext cx="5919216" cy="2318460"/>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2D6C4908-D99F-56EE-A4F8-AD7AA206979E}"/>
              </a:ext>
              <a:ext uri="{C183D7F6-B498-43B3-948B-1728B52AA6E4}">
                <adec:decorative xmlns:adec="http://schemas.microsoft.com/office/drawing/2017/decorative" val="0"/>
              </a:ext>
            </a:extLst>
          </p:cNvPr>
          <p:cNvSpPr txBox="1">
            <a:spLocks/>
          </p:cNvSpPr>
          <p:nvPr/>
        </p:nvSpPr>
        <p:spPr>
          <a:xfrm>
            <a:off x="768863" y="2342725"/>
            <a:ext cx="5862816" cy="492443"/>
          </a:xfrm>
          <a:prstGeom prst="rect">
            <a:avLst/>
          </a:prstGeom>
          <a:noFill/>
        </p:spPr>
        <p:txBody>
          <a:bodyPr wrap="square" lIns="0" tIns="0" rIns="0" bIns="0">
            <a:spAutoFit/>
          </a:bodyPr>
          <a:lstStyle/>
          <a:p>
            <a:pPr defTabSz="932742">
              <a:spcAft>
                <a:spcPts val="1200"/>
              </a:spcAft>
            </a:pPr>
            <a:r>
              <a:rPr lang="de-DE" sz="1600">
                <a:ln w="3175">
                  <a:noFill/>
                </a:ln>
                <a:gradFill flip="none" rotWithShape="1">
                  <a:gsLst>
                    <a:gs pos="0">
                      <a:schemeClr val="accent1"/>
                    </a:gs>
                    <a:gs pos="100000">
                      <a:schemeClr val="accent2"/>
                    </a:gs>
                  </a:gsLst>
                  <a:lin ang="10800000" scaled="1"/>
                  <a:tileRect/>
                </a:gradFill>
                <a:latin typeface="+mj-lt"/>
                <a:ea typeface="+mj-ea"/>
                <a:cs typeface="+mj-cs"/>
              </a:rPr>
              <a:t>In dieser Übung entwerfen wir ein Bild und eine Beschreibung für den dramatischen Eingang zu Ihrem Traumziel.</a:t>
            </a:r>
          </a:p>
        </p:txBody>
      </p:sp>
      <p:sp>
        <p:nvSpPr>
          <p:cNvPr id="33" name="TextBox 32">
            <a:extLst>
              <a:ext uri="{FF2B5EF4-FFF2-40B4-BE49-F238E27FC236}">
                <a16:creationId xmlns:a16="http://schemas.microsoft.com/office/drawing/2014/main" id="{DECDFF2A-553C-3366-C8DF-038E36BA42F7}"/>
              </a:ext>
              <a:ext uri="{C183D7F6-B498-43B3-948B-1728B52AA6E4}">
                <adec:decorative xmlns:adec="http://schemas.microsoft.com/office/drawing/2017/decorative" val="0"/>
              </a:ext>
            </a:extLst>
          </p:cNvPr>
          <p:cNvSpPr txBox="1">
            <a:spLocks/>
          </p:cNvSpPr>
          <p:nvPr/>
        </p:nvSpPr>
        <p:spPr>
          <a:xfrm>
            <a:off x="768863" y="3135594"/>
            <a:ext cx="5862816" cy="492443"/>
          </a:xfrm>
          <a:prstGeom prst="rect">
            <a:avLst/>
          </a:prstGeom>
          <a:noFill/>
        </p:spPr>
        <p:txBody>
          <a:bodyPr wrap="square" lIns="0" tIns="0" rIns="0" bIns="0">
            <a:spAutoFit/>
          </a:bodyPr>
          <a:lstStyle/>
          <a:p>
            <a:pPr marL="0" indent="0">
              <a:buNone/>
            </a:pPr>
            <a:r>
              <a:rPr lang="de-DE" sz="1600">
                <a:latin typeface="+mj-lt"/>
                <a:ea typeface="+mj-ea"/>
                <a:cs typeface="+mj-cs"/>
              </a:rPr>
              <a:t>Befolgen Sie die Schritte in Lerneinheit 4, um einen epischen Eingang für Ihrem Zielort zu erstellen.</a:t>
            </a:r>
          </a:p>
        </p:txBody>
      </p:sp>
      <p:sp>
        <p:nvSpPr>
          <p:cNvPr id="16" name="TextBox 15">
            <a:extLst>
              <a:ext uri="{FF2B5EF4-FFF2-40B4-BE49-F238E27FC236}">
                <a16:creationId xmlns:a16="http://schemas.microsoft.com/office/drawing/2014/main" id="{576A777D-59DC-7501-55E7-90B1024389EE}"/>
              </a:ext>
            </a:extLst>
          </p:cNvPr>
          <p:cNvSpPr txBox="1">
            <a:spLocks/>
          </p:cNvSpPr>
          <p:nvPr/>
        </p:nvSpPr>
        <p:spPr>
          <a:xfrm>
            <a:off x="885825" y="3891040"/>
            <a:ext cx="5628894" cy="2092881"/>
          </a:xfrm>
          <a:prstGeom prst="rect">
            <a:avLst/>
          </a:prstGeom>
          <a:noFill/>
        </p:spPr>
        <p:txBody>
          <a:bodyPr wrap="square" lIns="0" tIns="0" rIns="0" bIns="0">
            <a:spAutoFit/>
          </a:bodyPr>
          <a:lstStyle/>
          <a:p>
            <a:pPr marL="279400" indent="-279400" algn="l">
              <a:spcAft>
                <a:spcPts val="1200"/>
              </a:spcAft>
              <a:buFont typeface="+mj-lt"/>
              <a:buAutoNum type="arabicPeriod"/>
            </a:pPr>
            <a:r>
              <a:rPr lang="de-DE" sz="1600" i="0">
                <a:effectLst/>
              </a:rPr>
              <a:t>Entwickeln Sie Ideen mit Copilot.</a:t>
            </a:r>
          </a:p>
          <a:p>
            <a:pPr marL="279400" indent="-279400" algn="l">
              <a:spcAft>
                <a:spcPts val="1200"/>
              </a:spcAft>
              <a:buFont typeface="+mj-lt"/>
              <a:buAutoNum type="arabicPeriod"/>
            </a:pPr>
            <a:r>
              <a:rPr lang="de-DE" sz="1600" i="0">
                <a:effectLst/>
              </a:rPr>
              <a:t>Erweitern Sie die Idee.</a:t>
            </a:r>
          </a:p>
          <a:p>
            <a:pPr marL="279400" indent="-279400" algn="l">
              <a:spcAft>
                <a:spcPts val="1200"/>
              </a:spcAft>
              <a:buFont typeface="+mj-lt"/>
              <a:buAutoNum type="arabicPeriod"/>
            </a:pPr>
            <a:r>
              <a:rPr lang="de-DE" sz="1600" i="0">
                <a:effectLst/>
              </a:rPr>
              <a:t>Bearbeiten Sie die Beschreibung.</a:t>
            </a:r>
          </a:p>
          <a:p>
            <a:pPr marL="279400" indent="-279400" algn="l">
              <a:spcAft>
                <a:spcPts val="1200"/>
              </a:spcAft>
              <a:buFont typeface="+mj-lt"/>
              <a:buAutoNum type="arabicPeriod"/>
            </a:pPr>
            <a:r>
              <a:rPr lang="de-DE" sz="1600" i="0">
                <a:effectLst/>
              </a:rPr>
              <a:t>Erstellen Sie ein Bild.</a:t>
            </a:r>
          </a:p>
          <a:p>
            <a:pPr marL="279400" indent="-279400" algn="l">
              <a:spcAft>
                <a:spcPts val="1200"/>
              </a:spcAft>
              <a:buFont typeface="+mj-lt"/>
              <a:buAutoNum type="arabicPeriod"/>
            </a:pPr>
            <a:r>
              <a:rPr lang="de-DE" sz="1600" i="0">
                <a:effectLst/>
              </a:rPr>
              <a:t>Laden Sie das Bild herunter und fügen Sie es mit dem Titel „Dramatischer Eingang“ in Ihre PowerPoint-Folie ein.</a:t>
            </a:r>
          </a:p>
        </p:txBody>
      </p:sp>
      <p:grpSp>
        <p:nvGrpSpPr>
          <p:cNvPr id="18" name="Group 17">
            <a:extLst>
              <a:ext uri="{FF2B5EF4-FFF2-40B4-BE49-F238E27FC236}">
                <a16:creationId xmlns:a16="http://schemas.microsoft.com/office/drawing/2014/main" id="{25FEDB4D-3D6E-E3AC-7BE7-E8C66FC84DA1}"/>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20" name="Group 19">
              <a:extLst>
                <a:ext uri="{FF2B5EF4-FFF2-40B4-BE49-F238E27FC236}">
                  <a16:creationId xmlns:a16="http://schemas.microsoft.com/office/drawing/2014/main" id="{2F127043-EC0F-AF60-4CCC-4618A1ABF876}"/>
                </a:ext>
              </a:extLst>
            </p:cNvPr>
            <p:cNvGrpSpPr/>
            <p:nvPr/>
          </p:nvGrpSpPr>
          <p:grpSpPr>
            <a:xfrm>
              <a:off x="987658" y="5065483"/>
              <a:ext cx="1169054" cy="1200820"/>
              <a:chOff x="6349393" y="1711575"/>
              <a:chExt cx="5590022" cy="5674618"/>
            </a:xfrm>
          </p:grpSpPr>
          <p:sp>
            <p:nvSpPr>
              <p:cNvPr id="23" name="Rounded Rectangle 3_1">
                <a:extLst>
                  <a:ext uri="{FF2B5EF4-FFF2-40B4-BE49-F238E27FC236}">
                    <a16:creationId xmlns:a16="http://schemas.microsoft.com/office/drawing/2014/main" id="{AD9A6D87-86A2-5795-6750-D0A26B4EE3E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4" name="Rounded Rectangle 3_1">
                <a:extLst>
                  <a:ext uri="{FF2B5EF4-FFF2-40B4-BE49-F238E27FC236}">
                    <a16:creationId xmlns:a16="http://schemas.microsoft.com/office/drawing/2014/main" id="{14B7909D-7B08-85E9-E85A-992C4363FC4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1" name="Rounded Rectangle 3_1">
              <a:extLst>
                <a:ext uri="{FF2B5EF4-FFF2-40B4-BE49-F238E27FC236}">
                  <a16:creationId xmlns:a16="http://schemas.microsoft.com/office/drawing/2014/main" id="{F88E3AB4-5425-EB28-5478-FABC22F5C12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2" name="Rounded Rectangle 24_1">
              <a:extLst>
                <a:ext uri="{FF2B5EF4-FFF2-40B4-BE49-F238E27FC236}">
                  <a16:creationId xmlns:a16="http://schemas.microsoft.com/office/drawing/2014/main" id="{A4184FC6-2E24-C657-5301-35B20C3F477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9" name="Oval 18">
            <a:extLst>
              <a:ext uri="{FF2B5EF4-FFF2-40B4-BE49-F238E27FC236}">
                <a16:creationId xmlns:a16="http://schemas.microsoft.com/office/drawing/2014/main" id="{938279AC-8115-C6CD-009B-BA8A7297840F}"/>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sp>
        <p:nvSpPr>
          <p:cNvPr id="36" name="Photo2_EB9F">
            <a:extLst>
              <a:ext uri="{FF2B5EF4-FFF2-40B4-BE49-F238E27FC236}">
                <a16:creationId xmlns:a16="http://schemas.microsoft.com/office/drawing/2014/main" id="{7FDEB61B-E570-D47F-1C51-E92F95F6F331}"/>
              </a:ext>
              <a:ext uri="{C183D7F6-B498-43B3-948B-1728B52AA6E4}">
                <adec:decorative xmlns:adec="http://schemas.microsoft.com/office/drawing/2017/decorative" val="1"/>
              </a:ext>
            </a:extLst>
          </p:cNvPr>
          <p:cNvSpPr>
            <a:spLocks noChangeAspect="1" noEditPoints="1"/>
          </p:cNvSpPr>
          <p:nvPr/>
        </p:nvSpPr>
        <p:spPr bwMode="auto">
          <a:xfrm>
            <a:off x="978190" y="1709738"/>
            <a:ext cx="318328" cy="23362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40" name="Straight Connector 39">
            <a:extLst>
              <a:ext uri="{FF2B5EF4-FFF2-40B4-BE49-F238E27FC236}">
                <a16:creationId xmlns:a16="http://schemas.microsoft.com/office/drawing/2014/main" id="{72F00D8E-37AD-ABA3-02DF-52B6A13CE261}"/>
              </a:ext>
              <a:ext uri="{C183D7F6-B498-43B3-948B-1728B52AA6E4}">
                <adec:decorative xmlns:adec="http://schemas.microsoft.com/office/drawing/2017/decorative" val="1"/>
              </a:ext>
            </a:extLst>
          </p:cNvPr>
          <p:cNvCxnSpPr>
            <a:cxnSpLocks/>
          </p:cNvCxnSpPr>
          <p:nvPr/>
        </p:nvCxnSpPr>
        <p:spPr>
          <a:xfrm>
            <a:off x="768862" y="2985381"/>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509C88-F99A-3960-30C5-1ED5BE182C06}"/>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946018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91EB-C9C3-1CD0-3828-FED86AA44B91}"/>
              </a:ext>
            </a:extLst>
          </p:cNvPr>
          <p:cNvSpPr>
            <a:spLocks noGrp="1"/>
          </p:cNvSpPr>
          <p:nvPr>
            <p:ph type="title"/>
          </p:nvPr>
        </p:nvSpPr>
        <p:spPr>
          <a:xfrm>
            <a:off x="588263" y="457200"/>
            <a:ext cx="11018520" cy="492443"/>
          </a:xfrm>
        </p:spPr>
        <p:txBody>
          <a:bodyPr/>
          <a:lstStyle/>
          <a:p>
            <a:r>
              <a:rPr lang="de-DE"/>
              <a:t>Lerneinheit 5: Merkmale des Reiseziels ausdenken</a:t>
            </a:r>
          </a:p>
        </p:txBody>
      </p:sp>
      <p:cxnSp>
        <p:nvCxnSpPr>
          <p:cNvPr id="7" name="Straight Connector 6">
            <a:extLst>
              <a:ext uri="{FF2B5EF4-FFF2-40B4-BE49-F238E27FC236}">
                <a16:creationId xmlns:a16="http://schemas.microsoft.com/office/drawing/2014/main" id="{06D40A1A-7E9B-09B8-5489-B66FA610D26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95E431-9407-C42C-00D0-084BD8D55BA9}"/>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F3C52E2F-2A1E-B36F-4F5F-A2CC11E77A4B}"/>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10D92AA5-CBB6-192E-D025-4CFA8F89259B}"/>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4ADB150E-C9D3-F112-8AB8-BBEEE7B4FDC9}"/>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E0C23044-0549-2F33-10A7-8B1711661037}"/>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F9E513D5-FD42-FAC6-3FAE-AC391A9EF0F9}"/>
              </a:ext>
              <a:ext uri="{C183D7F6-B498-43B3-948B-1728B52AA6E4}">
                <adec:decorative xmlns:adec="http://schemas.microsoft.com/office/drawing/2017/decorative" val="1"/>
              </a:ext>
            </a:extLst>
          </p:cNvPr>
          <p:cNvSpPr>
            <a:spLocks/>
          </p:cNvSpPr>
          <p:nvPr/>
        </p:nvSpPr>
        <p:spPr bwMode="auto">
          <a:xfrm>
            <a:off x="740664" y="4024464"/>
            <a:ext cx="5919216" cy="207224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B9AA29-3243-5AF4-DD06-EECD96C4B048}"/>
              </a:ext>
              <a:ext uri="{C183D7F6-B498-43B3-948B-1728B52AA6E4}">
                <adec:decorative xmlns:adec="http://schemas.microsoft.com/office/drawing/2017/decorative" val="0"/>
              </a:ext>
            </a:extLst>
          </p:cNvPr>
          <p:cNvSpPr txBox="1">
            <a:spLocks/>
          </p:cNvSpPr>
          <p:nvPr/>
        </p:nvSpPr>
        <p:spPr>
          <a:xfrm>
            <a:off x="768863" y="2342725"/>
            <a:ext cx="5862816" cy="646331"/>
          </a:xfrm>
          <a:prstGeom prst="rect">
            <a:avLst/>
          </a:prstGeom>
          <a:noFill/>
        </p:spPr>
        <p:txBody>
          <a:bodyPr wrap="square" lIns="0" tIns="0" rIns="0" bIns="0">
            <a:spAutoFit/>
          </a:bodyPr>
          <a:lstStyle/>
          <a:p>
            <a:pPr defTabSz="932742">
              <a:spcAft>
                <a:spcPts val="1200"/>
              </a:spcAft>
            </a:pPr>
            <a:r>
              <a:rPr lang="de-DE" sz="1400" dirty="0">
                <a:ln w="3175">
                  <a:noFill/>
                </a:ln>
                <a:gradFill flip="none" rotWithShape="1">
                  <a:gsLst>
                    <a:gs pos="0">
                      <a:schemeClr val="accent1"/>
                    </a:gs>
                    <a:gs pos="100000">
                      <a:schemeClr val="accent2"/>
                    </a:gs>
                  </a:gsLst>
                  <a:lin ang="10800000" scaled="1"/>
                  <a:tileRect/>
                </a:gradFill>
                <a:latin typeface="+mj-lt"/>
                <a:ea typeface="+mj-ea"/>
                <a:cs typeface="+mj-cs"/>
              </a:rPr>
              <a:t>Nutzen Sie in dieser Übung Ihre Fantasie, um sich einzigartige Merkmale Ihres Reiseziels auszudenken. Wir werden Copilot bitten, sich Ideen auszudenken und Bilder anhand der Beschreibung zu erstellen.</a:t>
            </a:r>
          </a:p>
        </p:txBody>
      </p:sp>
      <p:sp>
        <p:nvSpPr>
          <p:cNvPr id="24" name="TextBox 23">
            <a:extLst>
              <a:ext uri="{FF2B5EF4-FFF2-40B4-BE49-F238E27FC236}">
                <a16:creationId xmlns:a16="http://schemas.microsoft.com/office/drawing/2014/main" id="{99319D2F-AAA0-AB34-6EAB-5BF2063AD914}"/>
              </a:ext>
              <a:ext uri="{C183D7F6-B498-43B3-948B-1728B52AA6E4}">
                <adec:decorative xmlns:adec="http://schemas.microsoft.com/office/drawing/2017/decorative" val="0"/>
              </a:ext>
            </a:extLst>
          </p:cNvPr>
          <p:cNvSpPr txBox="1">
            <a:spLocks/>
          </p:cNvSpPr>
          <p:nvPr/>
        </p:nvSpPr>
        <p:spPr>
          <a:xfrm>
            <a:off x="768863" y="3381811"/>
            <a:ext cx="5862816" cy="430887"/>
          </a:xfrm>
          <a:prstGeom prst="rect">
            <a:avLst/>
          </a:prstGeom>
          <a:noFill/>
        </p:spPr>
        <p:txBody>
          <a:bodyPr wrap="square" lIns="0" tIns="0" rIns="0" bIns="0">
            <a:spAutoFit/>
          </a:bodyPr>
          <a:lstStyle/>
          <a:p>
            <a:pPr marL="0" indent="0">
              <a:buNone/>
            </a:pPr>
            <a:r>
              <a:rPr lang="de-DE" sz="1400" dirty="0">
                <a:latin typeface="+mj-lt"/>
                <a:ea typeface="+mj-ea"/>
                <a:cs typeface="+mj-cs"/>
              </a:rPr>
              <a:t>Folgen Sie den Schritten in Lektion 5, um wichtige Details für Ihr Reiseziel zu erstellen.</a:t>
            </a:r>
          </a:p>
        </p:txBody>
      </p:sp>
      <p:sp>
        <p:nvSpPr>
          <p:cNvPr id="15" name="TextBox 14">
            <a:extLst>
              <a:ext uri="{FF2B5EF4-FFF2-40B4-BE49-F238E27FC236}">
                <a16:creationId xmlns:a16="http://schemas.microsoft.com/office/drawing/2014/main" id="{576FFA2E-21DB-9C3D-BA71-FE6AA29B2AB4}"/>
              </a:ext>
            </a:extLst>
          </p:cNvPr>
          <p:cNvSpPr txBox="1">
            <a:spLocks/>
          </p:cNvSpPr>
          <p:nvPr/>
        </p:nvSpPr>
        <p:spPr>
          <a:xfrm>
            <a:off x="885825" y="4214202"/>
            <a:ext cx="5628894" cy="1538883"/>
          </a:xfrm>
          <a:prstGeom prst="rect">
            <a:avLst/>
          </a:prstGeom>
          <a:noFill/>
        </p:spPr>
        <p:txBody>
          <a:bodyPr wrap="square" lIns="0" tIns="0" rIns="0" bIns="0">
            <a:spAutoFit/>
          </a:bodyPr>
          <a:lstStyle/>
          <a:p>
            <a:pPr marL="279400" indent="-279400" algn="l">
              <a:spcAft>
                <a:spcPts val="1200"/>
              </a:spcAft>
              <a:buFont typeface="+mj-lt"/>
              <a:buAutoNum type="arabicPeriod"/>
            </a:pPr>
            <a:r>
              <a:rPr lang="de-DE" sz="1400" i="0" dirty="0">
                <a:effectLst/>
              </a:rPr>
              <a:t>Denken Sie sich Ideen aus.</a:t>
            </a:r>
          </a:p>
          <a:p>
            <a:pPr marL="279400" indent="-279400" algn="l">
              <a:spcAft>
                <a:spcPts val="1200"/>
              </a:spcAft>
              <a:buFont typeface="+mj-lt"/>
              <a:buAutoNum type="arabicPeriod"/>
            </a:pPr>
            <a:r>
              <a:rPr lang="de-DE" sz="1400" i="0" dirty="0">
                <a:effectLst/>
              </a:rPr>
              <a:t>Erweitern Sie die Ideen.</a:t>
            </a:r>
          </a:p>
          <a:p>
            <a:pPr marL="279400" indent="-279400" algn="l">
              <a:spcAft>
                <a:spcPts val="1200"/>
              </a:spcAft>
              <a:buFont typeface="+mj-lt"/>
              <a:buAutoNum type="arabicPeriod"/>
            </a:pPr>
            <a:r>
              <a:rPr lang="de-DE" sz="1400" i="0" dirty="0">
                <a:effectLst/>
              </a:rPr>
              <a:t>Erstellen Sie ein Bild.</a:t>
            </a:r>
          </a:p>
          <a:p>
            <a:pPr marL="279400" indent="-279400" algn="l">
              <a:spcAft>
                <a:spcPts val="1200"/>
              </a:spcAft>
              <a:buFont typeface="+mj-lt"/>
              <a:buAutoNum type="arabicPeriod"/>
            </a:pPr>
            <a:r>
              <a:rPr lang="de-DE" sz="1400" i="0" dirty="0">
                <a:effectLst/>
              </a:rPr>
              <a:t>Laden Sie das Bild herunter und fügen Sie es mit dem Titel „Merkmale des Reiseziels“ in Ihre PowerPoint-Folie ein.</a:t>
            </a:r>
          </a:p>
        </p:txBody>
      </p:sp>
      <p:pic>
        <p:nvPicPr>
          <p:cNvPr id="6" name="Picture 5" descr="AI generated restaurant feature, nest lounge area">
            <a:extLst>
              <a:ext uri="{FF2B5EF4-FFF2-40B4-BE49-F238E27FC236}">
                <a16:creationId xmlns:a16="http://schemas.microsoft.com/office/drawing/2014/main" id="{1219E50C-6011-A7B2-F758-638BA5D4B96D}"/>
              </a:ext>
              <a:ext uri="{C183D7F6-B498-43B3-948B-1728B52AA6E4}">
                <adec:decorative xmlns:adec="http://schemas.microsoft.com/office/drawing/2017/decorative" val="0"/>
              </a:ext>
            </a:extLst>
          </p:cNvPr>
          <p:cNvPicPr>
            <a:picLocks/>
          </p:cNvPicPr>
          <p:nvPr/>
        </p:nvPicPr>
        <p:blipFill rotWithShape="1">
          <a:blip r:embed="rId3"/>
          <a:srcRect l="516" r="516"/>
          <a:stretch/>
        </p:blipFill>
        <p:spPr>
          <a:xfrm>
            <a:off x="7147560" y="1360868"/>
            <a:ext cx="4876800" cy="4740530"/>
          </a:xfrm>
          <a:prstGeom prst="roundRect">
            <a:avLst>
              <a:gd name="adj" fmla="val 2013"/>
            </a:avLst>
          </a:prstGeom>
          <a:solidFill>
            <a:srgbClr val="FCEDE1"/>
          </a:solidFill>
        </p:spPr>
      </p:pic>
      <p:grpSp>
        <p:nvGrpSpPr>
          <p:cNvPr id="16" name="Group 15">
            <a:extLst>
              <a:ext uri="{FF2B5EF4-FFF2-40B4-BE49-F238E27FC236}">
                <a16:creationId xmlns:a16="http://schemas.microsoft.com/office/drawing/2014/main" id="{554CB37B-98DB-9A76-4547-DA10DB12F707}"/>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BB19ABC1-C6D3-CABB-6604-7B8A99451376}"/>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4D288F23-0AA6-771F-A93E-7953E57661E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8E4974FE-6A8F-FE67-F66C-EBD564B9C26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ADBC7875-DF6D-2CFB-8EB4-EE7F11AB77B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75A5B52F-42EA-3D1C-96B2-5311D6240BC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3A4A7537-188D-3A6F-5349-022C14CF594B}"/>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6" name="Straight Connector 25">
            <a:extLst>
              <a:ext uri="{FF2B5EF4-FFF2-40B4-BE49-F238E27FC236}">
                <a16:creationId xmlns:a16="http://schemas.microsoft.com/office/drawing/2014/main" id="{E646901D-D7FB-62EC-B983-5973659BA7EF}"/>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hatBot_F08B">
            <a:extLst>
              <a:ext uri="{FF2B5EF4-FFF2-40B4-BE49-F238E27FC236}">
                <a16:creationId xmlns:a16="http://schemas.microsoft.com/office/drawing/2014/main" id="{B4AAB55E-677C-C3AA-0501-C159AEAC0C5A}"/>
              </a:ext>
              <a:ext uri="{C183D7F6-B498-43B3-948B-1728B52AA6E4}">
                <adec:decorative xmlns:adec="http://schemas.microsoft.com/office/drawing/2017/decorative" val="1"/>
              </a:ext>
            </a:extLst>
          </p:cNvPr>
          <p:cNvSpPr>
            <a:spLocks noChangeAspect="1" noEditPoints="1"/>
          </p:cNvSpPr>
          <p:nvPr/>
        </p:nvSpPr>
        <p:spPr bwMode="auto">
          <a:xfrm>
            <a:off x="995766" y="1643669"/>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71138309-191A-7909-BF7A-C67073435783}"/>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477823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EEEB-432A-7718-E76D-746AC77AF0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4E5B03-54C0-7A35-74F1-F58B81C777AA}"/>
              </a:ext>
            </a:extLst>
          </p:cNvPr>
          <p:cNvSpPr>
            <a:spLocks noGrp="1"/>
          </p:cNvSpPr>
          <p:nvPr>
            <p:ph type="title"/>
          </p:nvPr>
        </p:nvSpPr>
        <p:spPr>
          <a:xfrm>
            <a:off x="585216" y="3088623"/>
            <a:ext cx="4772847" cy="443198"/>
          </a:xfrm>
        </p:spPr>
        <p:txBody>
          <a:bodyPr/>
          <a:lstStyle/>
          <a:p>
            <a:r>
              <a:rPr lang="de-DE"/>
              <a:t>Eigenständiges Arbeiten      </a:t>
            </a:r>
          </a:p>
        </p:txBody>
      </p:sp>
      <p:sp>
        <p:nvSpPr>
          <p:cNvPr id="6" name="Text Placeholder 5">
            <a:extLst>
              <a:ext uri="{FF2B5EF4-FFF2-40B4-BE49-F238E27FC236}">
                <a16:creationId xmlns:a16="http://schemas.microsoft.com/office/drawing/2014/main" id="{48722266-4975-60B8-3966-8E30F4C26BC5}"/>
              </a:ext>
            </a:extLst>
          </p:cNvPr>
          <p:cNvSpPr>
            <a:spLocks noGrp="1"/>
          </p:cNvSpPr>
          <p:nvPr>
            <p:ph type="body" sz="quarter" idx="12"/>
          </p:nvPr>
        </p:nvSpPr>
        <p:spPr>
          <a:xfrm>
            <a:off x="585216" y="3977319"/>
            <a:ext cx="4772847" cy="307777"/>
          </a:xfrm>
        </p:spPr>
        <p:txBody>
          <a:bodyPr/>
          <a:lstStyle/>
          <a:p>
            <a:r>
              <a:rPr lang="de-DE">
                <a:latin typeface="+mj-lt"/>
              </a:rPr>
              <a:t>15 Minuten</a:t>
            </a:r>
          </a:p>
        </p:txBody>
      </p:sp>
      <p:sp>
        <p:nvSpPr>
          <p:cNvPr id="2" name="TextBox 1">
            <a:extLst>
              <a:ext uri="{FF2B5EF4-FFF2-40B4-BE49-F238E27FC236}">
                <a16:creationId xmlns:a16="http://schemas.microsoft.com/office/drawing/2014/main" id="{CE092A15-8239-2ED5-4108-BB9BCA632AF1}"/>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4782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6F58-950A-53FE-AF01-556B04AE5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AD55-280B-13EF-00FC-B42B4DE4178C}"/>
              </a:ext>
            </a:extLst>
          </p:cNvPr>
          <p:cNvSpPr>
            <a:spLocks noGrp="1"/>
          </p:cNvSpPr>
          <p:nvPr>
            <p:ph type="title"/>
          </p:nvPr>
        </p:nvSpPr>
        <p:spPr>
          <a:xfrm>
            <a:off x="585216" y="3088623"/>
            <a:ext cx="4772847" cy="443198"/>
          </a:xfrm>
        </p:spPr>
        <p:txBody>
          <a:bodyPr/>
          <a:lstStyle/>
          <a:p>
            <a:r>
              <a:rPr lang="de-DE"/>
              <a:t>Teilen     </a:t>
            </a:r>
          </a:p>
        </p:txBody>
      </p:sp>
      <p:sp>
        <p:nvSpPr>
          <p:cNvPr id="3" name="Text Placeholder 2">
            <a:extLst>
              <a:ext uri="{FF2B5EF4-FFF2-40B4-BE49-F238E27FC236}">
                <a16:creationId xmlns:a16="http://schemas.microsoft.com/office/drawing/2014/main" id="{374C071A-4CE1-CDD4-D2DB-094F2E97F776}"/>
              </a:ext>
            </a:extLst>
          </p:cNvPr>
          <p:cNvSpPr>
            <a:spLocks noGrp="1"/>
          </p:cNvSpPr>
          <p:nvPr>
            <p:ph type="body" sz="quarter" idx="12"/>
          </p:nvPr>
        </p:nvSpPr>
        <p:spPr>
          <a:xfrm>
            <a:off x="585216" y="3977319"/>
            <a:ext cx="4772847" cy="307777"/>
          </a:xfrm>
        </p:spPr>
        <p:txBody>
          <a:bodyPr/>
          <a:lstStyle/>
          <a:p>
            <a:r>
              <a:rPr lang="de-DE">
                <a:latin typeface="+mj-lt"/>
              </a:rPr>
              <a:t>5 Minuten</a:t>
            </a:r>
          </a:p>
        </p:txBody>
      </p:sp>
      <p:sp>
        <p:nvSpPr>
          <p:cNvPr id="4" name="TextBox 3">
            <a:extLst>
              <a:ext uri="{FF2B5EF4-FFF2-40B4-BE49-F238E27FC236}">
                <a16:creationId xmlns:a16="http://schemas.microsoft.com/office/drawing/2014/main" id="{E0942287-91B9-843E-E860-D3835F2807BE}"/>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958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171-1566-E911-7E97-EC33DBDA1AE0}"/>
              </a:ext>
            </a:extLst>
          </p:cNvPr>
          <p:cNvSpPr>
            <a:spLocks noGrp="1"/>
          </p:cNvSpPr>
          <p:nvPr>
            <p:ph type="title"/>
          </p:nvPr>
        </p:nvSpPr>
        <p:spPr>
          <a:xfrm>
            <a:off x="588263" y="457200"/>
            <a:ext cx="11018520" cy="492443"/>
          </a:xfrm>
        </p:spPr>
        <p:txBody>
          <a:bodyPr/>
          <a:lstStyle/>
          <a:p>
            <a:r>
              <a:rPr lang="de-DE" dirty="0"/>
              <a:t>Lerneinheit 6: Menü planen</a:t>
            </a:r>
          </a:p>
        </p:txBody>
      </p:sp>
      <p:cxnSp>
        <p:nvCxnSpPr>
          <p:cNvPr id="7" name="Straight Connector 6">
            <a:extLst>
              <a:ext uri="{FF2B5EF4-FFF2-40B4-BE49-F238E27FC236}">
                <a16:creationId xmlns:a16="http://schemas.microsoft.com/office/drawing/2014/main" id="{660BBBF4-D891-9A29-2CC5-0EE4100BE91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EED0770-D973-5550-D3F8-8167F418CC4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3002A361-5386-C417-778E-78FBC4869F54}"/>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0D5ACDE0-29A8-7DE0-A14E-57D71B66318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E2EDA565-F1B7-14BF-D9A0-695D280E6B7C}"/>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324E8DF0-8523-0B5A-DE02-CEF7772B009A}"/>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ADD97091-B519-0C2E-E8DD-88245054F4BE}"/>
              </a:ext>
              <a:ext uri="{C183D7F6-B498-43B3-948B-1728B52AA6E4}">
                <adec:decorative xmlns:adec="http://schemas.microsoft.com/office/drawing/2017/decorative" val="1"/>
              </a:ext>
            </a:extLst>
          </p:cNvPr>
          <p:cNvSpPr>
            <a:spLocks/>
          </p:cNvSpPr>
          <p:nvPr/>
        </p:nvSpPr>
        <p:spPr bwMode="auto">
          <a:xfrm>
            <a:off x="740664" y="3776612"/>
            <a:ext cx="5919216" cy="2320098"/>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5F0E37A8-A70C-ACFB-4ECC-FFDD2FFF0D12}"/>
              </a:ext>
              <a:ext uri="{C183D7F6-B498-43B3-948B-1728B52AA6E4}">
                <adec:decorative xmlns:adec="http://schemas.microsoft.com/office/drawing/2017/decorative" val="0"/>
              </a:ext>
            </a:extLst>
          </p:cNvPr>
          <p:cNvSpPr txBox="1">
            <a:spLocks/>
          </p:cNvSpPr>
          <p:nvPr/>
        </p:nvSpPr>
        <p:spPr>
          <a:xfrm>
            <a:off x="768863" y="2342725"/>
            <a:ext cx="5862816" cy="646331"/>
          </a:xfrm>
          <a:prstGeom prst="rect">
            <a:avLst/>
          </a:prstGeom>
          <a:noFill/>
        </p:spPr>
        <p:txBody>
          <a:bodyPr wrap="square" lIns="0" tIns="0" rIns="0" bIns="0">
            <a:spAutoFit/>
          </a:bodyPr>
          <a:lstStyle/>
          <a:p>
            <a:pPr defTabSz="932742">
              <a:spcAft>
                <a:spcPts val="1200"/>
              </a:spcAft>
            </a:pPr>
            <a:r>
              <a:rPr lang="de-DE" sz="1400" dirty="0">
                <a:ln w="3175">
                  <a:noFill/>
                </a:ln>
                <a:gradFill flip="none" rotWithShape="1">
                  <a:gsLst>
                    <a:gs pos="0">
                      <a:schemeClr val="accent1"/>
                    </a:gs>
                    <a:gs pos="100000">
                      <a:schemeClr val="accent2"/>
                    </a:gs>
                  </a:gsLst>
                  <a:lin ang="10800000" scaled="1"/>
                  <a:tileRect/>
                </a:gradFill>
                <a:latin typeface="+mj-lt"/>
                <a:ea typeface="+mj-ea"/>
                <a:cs typeface="+mj-cs"/>
              </a:rPr>
              <a:t>In dieser Übung denken wir uns Lebensmittel und Menüoptionen für Ihr Reiseziel aus. Sie können zur allgemeinen Stimmung, zum Thema und zur Erfahrung der Besuchenden beitragen.</a:t>
            </a:r>
          </a:p>
        </p:txBody>
      </p:sp>
      <p:sp>
        <p:nvSpPr>
          <p:cNvPr id="24" name="TextBox 23">
            <a:extLst>
              <a:ext uri="{FF2B5EF4-FFF2-40B4-BE49-F238E27FC236}">
                <a16:creationId xmlns:a16="http://schemas.microsoft.com/office/drawing/2014/main" id="{E4F500CE-4948-028E-2DC4-E1CA634D13E7}"/>
              </a:ext>
              <a:ext uri="{C183D7F6-B498-43B3-948B-1728B52AA6E4}">
                <adec:decorative xmlns:adec="http://schemas.microsoft.com/office/drawing/2017/decorative" val="0"/>
              </a:ext>
            </a:extLst>
          </p:cNvPr>
          <p:cNvSpPr txBox="1">
            <a:spLocks/>
          </p:cNvSpPr>
          <p:nvPr/>
        </p:nvSpPr>
        <p:spPr>
          <a:xfrm>
            <a:off x="768863" y="3381811"/>
            <a:ext cx="5862816" cy="215444"/>
          </a:xfrm>
          <a:prstGeom prst="rect">
            <a:avLst/>
          </a:prstGeom>
          <a:noFill/>
        </p:spPr>
        <p:txBody>
          <a:bodyPr wrap="square" lIns="0" tIns="0" rIns="0" bIns="0">
            <a:spAutoFit/>
          </a:bodyPr>
          <a:lstStyle/>
          <a:p>
            <a:pPr marL="0" indent="0">
              <a:buNone/>
            </a:pPr>
            <a:r>
              <a:rPr lang="de-DE" sz="1400" dirty="0">
                <a:latin typeface="+mj-lt"/>
                <a:ea typeface="+mj-ea"/>
                <a:cs typeface="+mj-cs"/>
              </a:rPr>
              <a:t>Folgen Sie den Schritten in Lektion 6, um Ihr Menü zu gestalten.</a:t>
            </a:r>
          </a:p>
        </p:txBody>
      </p:sp>
      <p:sp>
        <p:nvSpPr>
          <p:cNvPr id="15" name="TextBox 14">
            <a:extLst>
              <a:ext uri="{FF2B5EF4-FFF2-40B4-BE49-F238E27FC236}">
                <a16:creationId xmlns:a16="http://schemas.microsoft.com/office/drawing/2014/main" id="{4D0163E6-400F-4DE9-7084-931FB2A315DF}"/>
              </a:ext>
            </a:extLst>
          </p:cNvPr>
          <p:cNvSpPr txBox="1">
            <a:spLocks/>
          </p:cNvSpPr>
          <p:nvPr/>
        </p:nvSpPr>
        <p:spPr>
          <a:xfrm>
            <a:off x="885825" y="3923505"/>
            <a:ext cx="5628894" cy="2026313"/>
          </a:xfrm>
          <a:prstGeom prst="rect">
            <a:avLst/>
          </a:prstGeom>
          <a:noFill/>
        </p:spPr>
        <p:txBody>
          <a:bodyPr wrap="square" lIns="0" tIns="0" rIns="0" bIns="0" numCol="2">
            <a:noAutofit/>
          </a:bodyPr>
          <a:lstStyle/>
          <a:p>
            <a:pPr marL="279400" indent="-279400" algn="l">
              <a:spcAft>
                <a:spcPts val="1500"/>
              </a:spcAft>
              <a:buFont typeface="+mj-lt"/>
              <a:buAutoNum type="arabicPeriod"/>
            </a:pPr>
            <a:r>
              <a:rPr lang="de-DE" sz="1400" i="0" dirty="0">
                <a:effectLst/>
              </a:rPr>
              <a:t>Denken Sie sich Ideen aus.</a:t>
            </a:r>
          </a:p>
          <a:p>
            <a:pPr marL="279400" indent="-279400" algn="l">
              <a:spcAft>
                <a:spcPts val="1500"/>
              </a:spcAft>
              <a:buFont typeface="+mj-lt"/>
              <a:buAutoNum type="arabicPeriod"/>
            </a:pPr>
            <a:r>
              <a:rPr lang="de-DE" sz="1400" i="0" dirty="0">
                <a:effectLst/>
              </a:rPr>
              <a:t>Generieren Sie ein Bild.</a:t>
            </a:r>
          </a:p>
          <a:p>
            <a:pPr marL="279400" indent="-279400" algn="l">
              <a:spcAft>
                <a:spcPts val="1500"/>
              </a:spcAft>
              <a:buFont typeface="+mj-lt"/>
              <a:buAutoNum type="arabicPeriod"/>
            </a:pPr>
            <a:r>
              <a:rPr lang="de-DE" sz="1400" i="0" dirty="0">
                <a:effectLst/>
              </a:rPr>
              <a:t>Denken Sie sich ein </a:t>
            </a:r>
            <a:br>
              <a:rPr lang="de-DE" sz="1400" i="0" dirty="0">
                <a:effectLst/>
              </a:rPr>
            </a:br>
            <a:r>
              <a:rPr lang="de-DE" sz="1400" i="0" dirty="0">
                <a:effectLst/>
              </a:rPr>
              <a:t>Signatur-Getränk aus.</a:t>
            </a:r>
          </a:p>
          <a:p>
            <a:pPr marL="279400" indent="-279400" algn="l">
              <a:spcAft>
                <a:spcPts val="1500"/>
              </a:spcAft>
              <a:buFont typeface="+mj-lt"/>
              <a:buAutoNum type="arabicPeriod"/>
            </a:pPr>
            <a:r>
              <a:rPr lang="de-DE" sz="1400" i="0" dirty="0">
                <a:effectLst/>
              </a:rPr>
              <a:t>Entwickeln Sie Ideen mit Copilot.</a:t>
            </a:r>
          </a:p>
          <a:p>
            <a:pPr marL="279400" indent="-279400" algn="l">
              <a:spcAft>
                <a:spcPts val="1500"/>
              </a:spcAft>
              <a:buFont typeface="+mj-lt"/>
              <a:buAutoNum type="arabicPeriod"/>
            </a:pPr>
            <a:r>
              <a:rPr lang="de-DE" sz="1400" i="0" dirty="0">
                <a:effectLst/>
              </a:rPr>
              <a:t>Generieren Sie Ihr Bild.</a:t>
            </a:r>
          </a:p>
          <a:p>
            <a:pPr marL="279400" indent="-279400" algn="l">
              <a:spcAft>
                <a:spcPts val="1500"/>
              </a:spcAft>
              <a:buFont typeface="+mj-lt"/>
              <a:buAutoNum type="arabicPeriod"/>
            </a:pPr>
            <a:r>
              <a:rPr lang="de-DE" sz="1400" i="0" dirty="0">
                <a:effectLst/>
              </a:rPr>
              <a:t>Entwickeln Sie Ideen mit einer Referenz.</a:t>
            </a:r>
          </a:p>
          <a:p>
            <a:pPr marL="279400" indent="-279400" algn="l">
              <a:spcAft>
                <a:spcPts val="1500"/>
              </a:spcAft>
              <a:buFont typeface="+mj-lt"/>
              <a:buAutoNum type="arabicPeriod"/>
            </a:pPr>
            <a:r>
              <a:rPr lang="de-DE" sz="1400" i="0" dirty="0">
                <a:effectLst/>
              </a:rPr>
              <a:t>Laden Sie das Bild herunter und fügen Sie es mit dem Titel „Menü“ in Ihre PowerPoint-Folie ein.</a:t>
            </a:r>
          </a:p>
        </p:txBody>
      </p:sp>
      <p:grpSp>
        <p:nvGrpSpPr>
          <p:cNvPr id="16" name="Group 15">
            <a:extLst>
              <a:ext uri="{FF2B5EF4-FFF2-40B4-BE49-F238E27FC236}">
                <a16:creationId xmlns:a16="http://schemas.microsoft.com/office/drawing/2014/main" id="{FBBD4DBD-FFBE-1884-9ED9-E187F4EC3373}"/>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19EE1AB3-661C-112E-2EBB-7349EFB60865}"/>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58AB6F85-19DE-B883-CE03-6D4BD030D3B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06828A88-2C0A-2BDA-ECD4-097D5A38967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73D9723E-E45D-8085-EFEB-71438BEBDDC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1FEE4165-6084-B076-33AC-A0F28425F9C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523D0D8B-F346-910D-8B90-C491668B6276}"/>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5" name="Straight Connector 24">
            <a:extLst>
              <a:ext uri="{FF2B5EF4-FFF2-40B4-BE49-F238E27FC236}">
                <a16:creationId xmlns:a16="http://schemas.microsoft.com/office/drawing/2014/main" id="{5674D88D-2AC6-032B-6329-93FD38F19F04}"/>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B0B78A-C1F3-02E5-338C-CE1791620D18}"/>
              </a:ext>
              <a:ext uri="{C183D7F6-B498-43B3-948B-1728B52AA6E4}">
                <adec:decorative xmlns:adec="http://schemas.microsoft.com/office/drawing/2017/decorative" val="1"/>
              </a:ext>
            </a:extLst>
          </p:cNvPr>
          <p:cNvCxnSpPr>
            <a:cxnSpLocks/>
          </p:cNvCxnSpPr>
          <p:nvPr/>
        </p:nvCxnSpPr>
        <p:spPr>
          <a:xfrm>
            <a:off x="3510346" y="3923505"/>
            <a:ext cx="0" cy="2026313"/>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I generated hot chocolate drink">
            <a:extLst>
              <a:ext uri="{FF2B5EF4-FFF2-40B4-BE49-F238E27FC236}">
                <a16:creationId xmlns:a16="http://schemas.microsoft.com/office/drawing/2014/main" id="{CAFFF0DA-D658-228C-769D-2B28A1491B4B}"/>
              </a:ext>
              <a:ext uri="{C183D7F6-B498-43B3-948B-1728B52AA6E4}">
                <adec:decorative xmlns:adec="http://schemas.microsoft.com/office/drawing/2017/decorative" val="0"/>
              </a:ext>
            </a:extLst>
          </p:cNvPr>
          <p:cNvPicPr>
            <a:picLocks/>
          </p:cNvPicPr>
          <p:nvPr/>
        </p:nvPicPr>
        <p:blipFill rotWithShape="1">
          <a:blip r:embed="rId3"/>
          <a:srcRect t="1583" b="1583"/>
          <a:stretch/>
        </p:blipFill>
        <p:spPr>
          <a:xfrm>
            <a:off x="7147560" y="1360868"/>
            <a:ext cx="4876800" cy="4740530"/>
          </a:xfrm>
          <a:prstGeom prst="roundRect">
            <a:avLst>
              <a:gd name="adj" fmla="val 2013"/>
            </a:avLst>
          </a:prstGeom>
          <a:solidFill>
            <a:srgbClr val="FCEDE1"/>
          </a:solidFill>
        </p:spPr>
      </p:pic>
      <p:sp>
        <p:nvSpPr>
          <p:cNvPr id="31" name="CompanyDirectory_EF0D">
            <a:extLst>
              <a:ext uri="{FF2B5EF4-FFF2-40B4-BE49-F238E27FC236}">
                <a16:creationId xmlns:a16="http://schemas.microsoft.com/office/drawing/2014/main" id="{FCE19A87-8998-8AE6-2E5D-73F30BA416F0}"/>
              </a:ext>
              <a:ext uri="{C183D7F6-B498-43B3-948B-1728B52AA6E4}">
                <adec:decorative xmlns:adec="http://schemas.microsoft.com/office/drawing/2017/decorative" val="1"/>
              </a:ext>
            </a:extLst>
          </p:cNvPr>
          <p:cNvSpPr>
            <a:spLocks noChangeAspect="1" noEditPoints="1"/>
          </p:cNvSpPr>
          <p:nvPr/>
        </p:nvSpPr>
        <p:spPr bwMode="auto">
          <a:xfrm>
            <a:off x="997949" y="1671638"/>
            <a:ext cx="278810" cy="30982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0E1B9A43-330B-3853-1C94-F1339BB433E9}"/>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70603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E0E-2BBB-5C60-7FB6-903D4D133D16}"/>
              </a:ext>
            </a:extLst>
          </p:cNvPr>
          <p:cNvSpPr>
            <a:spLocks noGrp="1"/>
          </p:cNvSpPr>
          <p:nvPr>
            <p:ph type="title"/>
          </p:nvPr>
        </p:nvSpPr>
        <p:spPr/>
        <p:txBody>
          <a:bodyPr/>
          <a:lstStyle/>
          <a:p>
            <a:r>
              <a:rPr lang="de-DE"/>
              <a:t>Lerneinheit 7: Ambiente und Musik ausdenken</a:t>
            </a:r>
          </a:p>
        </p:txBody>
      </p:sp>
      <p:cxnSp>
        <p:nvCxnSpPr>
          <p:cNvPr id="10" name="Straight Connector 9">
            <a:extLst>
              <a:ext uri="{FF2B5EF4-FFF2-40B4-BE49-F238E27FC236}">
                <a16:creationId xmlns:a16="http://schemas.microsoft.com/office/drawing/2014/main" id="{8FC81869-6E72-764B-BA64-79DC652AFF33}"/>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3A85A9-7324-EE13-632E-CC7E0A3193D6}"/>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2" name="Rounded Rectangle 24_1">
            <a:extLst>
              <a:ext uri="{FF2B5EF4-FFF2-40B4-BE49-F238E27FC236}">
                <a16:creationId xmlns:a16="http://schemas.microsoft.com/office/drawing/2014/main" id="{7D0B1CB8-DB13-694A-F338-A34C81170862}"/>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Freeform: Shape 12">
            <a:extLst>
              <a:ext uri="{FF2B5EF4-FFF2-40B4-BE49-F238E27FC236}">
                <a16:creationId xmlns:a16="http://schemas.microsoft.com/office/drawing/2014/main" id="{7A657F5D-F4EA-DF81-E461-7D3498082A93}"/>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5" name="TextBox 14">
            <a:extLst>
              <a:ext uri="{FF2B5EF4-FFF2-40B4-BE49-F238E27FC236}">
                <a16:creationId xmlns:a16="http://schemas.microsoft.com/office/drawing/2014/main" id="{9C9320D3-C756-38D4-B823-65E41DF30182}"/>
              </a:ext>
            </a:extLst>
          </p:cNvPr>
          <p:cNvSpPr txBox="1">
            <a:spLocks/>
          </p:cNvSpPr>
          <p:nvPr/>
        </p:nvSpPr>
        <p:spPr>
          <a:xfrm>
            <a:off x="768863" y="2342725"/>
            <a:ext cx="5862816" cy="861774"/>
          </a:xfrm>
          <a:prstGeom prst="rect">
            <a:avLst/>
          </a:prstGeom>
          <a:noFill/>
        </p:spPr>
        <p:txBody>
          <a:bodyPr wrap="square" lIns="0" tIns="0" rIns="0" bIns="0">
            <a:spAutoFit/>
          </a:bodyPr>
          <a:lstStyle/>
          <a:p>
            <a:pPr indent="0" defTabSz="932742">
              <a:spcAft>
                <a:spcPts val="1200"/>
              </a:spcAft>
              <a:buNone/>
            </a:pPr>
            <a:r>
              <a:rPr lang="de-DE" sz="1400" dirty="0">
                <a:ln w="3175">
                  <a:noFill/>
                </a:ln>
                <a:gradFill flip="none" rotWithShape="1">
                  <a:gsLst>
                    <a:gs pos="0">
                      <a:schemeClr val="accent1"/>
                    </a:gs>
                    <a:gs pos="100000">
                      <a:schemeClr val="accent2"/>
                    </a:gs>
                  </a:gsLst>
                  <a:lin ang="10800000" scaled="1"/>
                  <a:tileRect/>
                </a:gradFill>
                <a:latin typeface="+mj-lt"/>
                <a:ea typeface="+mj-ea"/>
                <a:cs typeface="+mj-cs"/>
              </a:rPr>
              <a:t>In dieser Übung werden wir die Stimmung und Atmosphäre Ihres Reiseziels definieren. Damit können Sie Ihr Thema und Ihre Persönlichkeit zum Ausdruck bringen! Erstellen Sie mit Copilot eine Wiedergabeliste mit Songs, die zur Stimmung passen.</a:t>
            </a:r>
          </a:p>
        </p:txBody>
      </p:sp>
      <p:sp>
        <p:nvSpPr>
          <p:cNvPr id="16" name="Freeform: Shape 15">
            <a:extLst>
              <a:ext uri="{FF2B5EF4-FFF2-40B4-BE49-F238E27FC236}">
                <a16:creationId xmlns:a16="http://schemas.microsoft.com/office/drawing/2014/main" id="{27F30AC2-5C8B-0C1E-4B35-D22B10B8D020}"/>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7" name="Picture 16">
            <a:extLst>
              <a:ext uri="{FF2B5EF4-FFF2-40B4-BE49-F238E27FC236}">
                <a16:creationId xmlns:a16="http://schemas.microsoft.com/office/drawing/2014/main" id="{F56D4095-5F21-F431-FF87-3C38482DC84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8" name="Rectangle: Rounded Corners 17">
            <a:extLst>
              <a:ext uri="{FF2B5EF4-FFF2-40B4-BE49-F238E27FC236}">
                <a16:creationId xmlns:a16="http://schemas.microsoft.com/office/drawing/2014/main" id="{5E7FB950-DFC3-E7D8-677F-231201B94639}"/>
              </a:ext>
              <a:ext uri="{C183D7F6-B498-43B3-948B-1728B52AA6E4}">
                <adec:decorative xmlns:adec="http://schemas.microsoft.com/office/drawing/2017/decorative" val="1"/>
              </a:ext>
            </a:extLst>
          </p:cNvPr>
          <p:cNvSpPr>
            <a:spLocks/>
          </p:cNvSpPr>
          <p:nvPr/>
        </p:nvSpPr>
        <p:spPr bwMode="auto">
          <a:xfrm>
            <a:off x="740664" y="3489718"/>
            <a:ext cx="5919216" cy="2606992"/>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3FD55728-22D0-F62C-F175-044B4A03A27B}"/>
              </a:ext>
            </a:extLst>
          </p:cNvPr>
          <p:cNvSpPr txBox="1">
            <a:spLocks/>
          </p:cNvSpPr>
          <p:nvPr/>
        </p:nvSpPr>
        <p:spPr>
          <a:xfrm>
            <a:off x="885825" y="3603144"/>
            <a:ext cx="5628894" cy="2133918"/>
          </a:xfrm>
          <a:prstGeom prst="rect">
            <a:avLst/>
          </a:prstGeom>
          <a:noFill/>
        </p:spPr>
        <p:txBody>
          <a:bodyPr wrap="square" lIns="0" tIns="0" rIns="0" bIns="0">
            <a:spAutoFit/>
          </a:bodyPr>
          <a:lstStyle/>
          <a:p>
            <a:pPr marL="412750" indent="-279400">
              <a:spcAft>
                <a:spcPts val="800"/>
              </a:spcAft>
              <a:buFont typeface="+mj-lt"/>
              <a:buAutoNum type="arabicPeriod"/>
            </a:pPr>
            <a:r>
              <a:rPr lang="de-DE" sz="1400" dirty="0"/>
              <a:t>Denken Sie sich Ideen aus.</a:t>
            </a:r>
          </a:p>
          <a:p>
            <a:pPr marL="412750" indent="-279400">
              <a:spcAft>
                <a:spcPts val="800"/>
              </a:spcAft>
              <a:buFont typeface="+mj-lt"/>
              <a:buAutoNum type="arabicPeriod"/>
            </a:pPr>
            <a:r>
              <a:rPr lang="de-DE" sz="1400" dirty="0"/>
              <a:t>Kopieren Sie den Beispiel-Prompt in den Chat.</a:t>
            </a:r>
          </a:p>
          <a:p>
            <a:pPr marL="412750" indent="-279400">
              <a:spcAft>
                <a:spcPts val="800"/>
              </a:spcAft>
              <a:buFont typeface="+mj-lt"/>
              <a:buAutoNum type="arabicPeriod"/>
            </a:pPr>
            <a:r>
              <a:rPr lang="de-DE" sz="1400" dirty="0"/>
              <a:t>Überprüfen Sie die Antwort und bearbeiten Sie sie nach Bedarf, bis Sie zufrieden sind.</a:t>
            </a:r>
          </a:p>
          <a:p>
            <a:pPr marL="412750" indent="-279400">
              <a:spcAft>
                <a:spcPts val="800"/>
              </a:spcAft>
              <a:buFont typeface="+mj-lt"/>
              <a:buAutoNum type="arabicPeriod"/>
            </a:pPr>
            <a:r>
              <a:rPr lang="de-DE" sz="1400" dirty="0"/>
              <a:t>Machen Sie eine Bildschirmaufnahme (Windows + Umschalt + S), und kopieren Sie das Bild.</a:t>
            </a:r>
          </a:p>
          <a:p>
            <a:pPr marL="412750" indent="-279400">
              <a:spcAft>
                <a:spcPts val="800"/>
              </a:spcAft>
              <a:buFont typeface="+mj-lt"/>
              <a:buAutoNum type="arabicPeriod"/>
            </a:pPr>
            <a:r>
              <a:rPr lang="de-DE" sz="1400" dirty="0"/>
              <a:t>Fügen Sie das Bild mit dem Titel „Ambiente und Musik“ in Ihre PowerPoint-Folie ein.</a:t>
            </a:r>
          </a:p>
        </p:txBody>
      </p:sp>
      <p:grpSp>
        <p:nvGrpSpPr>
          <p:cNvPr id="20" name="Group 19">
            <a:extLst>
              <a:ext uri="{FF2B5EF4-FFF2-40B4-BE49-F238E27FC236}">
                <a16:creationId xmlns:a16="http://schemas.microsoft.com/office/drawing/2014/main" id="{43CF9634-9424-53FB-7FE5-9BA0A97631C4}"/>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21" name="Group 20">
              <a:extLst>
                <a:ext uri="{FF2B5EF4-FFF2-40B4-BE49-F238E27FC236}">
                  <a16:creationId xmlns:a16="http://schemas.microsoft.com/office/drawing/2014/main" id="{A8D7DE6E-482D-7901-066C-19DA4264995D}"/>
                </a:ext>
              </a:extLst>
            </p:cNvPr>
            <p:cNvGrpSpPr/>
            <p:nvPr/>
          </p:nvGrpSpPr>
          <p:grpSpPr>
            <a:xfrm>
              <a:off x="547424" y="4293480"/>
              <a:ext cx="640026" cy="657416"/>
              <a:chOff x="987658" y="5065483"/>
              <a:chExt cx="1169054" cy="1200820"/>
            </a:xfrm>
          </p:grpSpPr>
          <p:grpSp>
            <p:nvGrpSpPr>
              <p:cNvPr id="23" name="Group 22">
                <a:extLst>
                  <a:ext uri="{FF2B5EF4-FFF2-40B4-BE49-F238E27FC236}">
                    <a16:creationId xmlns:a16="http://schemas.microsoft.com/office/drawing/2014/main" id="{86EFF133-699D-0F52-AD25-3EE6C3C8EE32}"/>
                  </a:ext>
                </a:extLst>
              </p:cNvPr>
              <p:cNvGrpSpPr/>
              <p:nvPr/>
            </p:nvGrpSpPr>
            <p:grpSpPr>
              <a:xfrm>
                <a:off x="987658" y="5065483"/>
                <a:ext cx="1169054" cy="1200820"/>
                <a:chOff x="6349393" y="1711575"/>
                <a:chExt cx="5590022" cy="5674618"/>
              </a:xfrm>
            </p:grpSpPr>
            <p:sp>
              <p:nvSpPr>
                <p:cNvPr id="26" name="Rounded Rectangle 3_1">
                  <a:extLst>
                    <a:ext uri="{FF2B5EF4-FFF2-40B4-BE49-F238E27FC236}">
                      <a16:creationId xmlns:a16="http://schemas.microsoft.com/office/drawing/2014/main" id="{B2CC7711-B96A-C150-B22B-C1CB4895BDB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3_1">
                  <a:extLst>
                    <a:ext uri="{FF2B5EF4-FFF2-40B4-BE49-F238E27FC236}">
                      <a16:creationId xmlns:a16="http://schemas.microsoft.com/office/drawing/2014/main" id="{B1FC1060-E312-DF7B-5BB7-60401B9478D4}"/>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4" name="Rounded Rectangle 3_1">
                <a:extLst>
                  <a:ext uri="{FF2B5EF4-FFF2-40B4-BE49-F238E27FC236}">
                    <a16:creationId xmlns:a16="http://schemas.microsoft.com/office/drawing/2014/main" id="{7DCDF4FC-6E34-4163-F568-E1F96B58C7B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5" name="Rounded Rectangle 24_1">
                <a:extLst>
                  <a:ext uri="{FF2B5EF4-FFF2-40B4-BE49-F238E27FC236}">
                    <a16:creationId xmlns:a16="http://schemas.microsoft.com/office/drawing/2014/main" id="{9AFA995B-AA71-0D1E-552E-1315F999DF52}"/>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F5C535FA-FD9E-DEDC-9714-2D350360991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28" name="CRMArticles_EFF5">
            <a:extLst>
              <a:ext uri="{FF2B5EF4-FFF2-40B4-BE49-F238E27FC236}">
                <a16:creationId xmlns:a16="http://schemas.microsoft.com/office/drawing/2014/main" id="{73442CDA-E552-A16D-18C6-35A670292DC4}"/>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A87518DB-21CE-5CFD-01A2-D4170CADD22A}"/>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
        <p:nvSpPr>
          <p:cNvPr id="8" name="Rectangle 7">
            <a:extLst>
              <a:ext uri="{FF2B5EF4-FFF2-40B4-BE49-F238E27FC236}">
                <a16:creationId xmlns:a16="http://schemas.microsoft.com/office/drawing/2014/main" id="{24571A22-798E-C33E-79B5-18F678DE3827}"/>
              </a:ext>
            </a:extLst>
          </p:cNvPr>
          <p:cNvSpPr/>
          <p:nvPr/>
        </p:nvSpPr>
        <p:spPr bwMode="auto">
          <a:xfrm>
            <a:off x="7101476" y="1382118"/>
            <a:ext cx="4876800" cy="4735842"/>
          </a:xfrm>
          <a:prstGeom prst="rect">
            <a:avLst/>
          </a:prstGeom>
          <a:solidFill>
            <a:srgbClr val="FCED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5" name="Picture 4" descr="A screenshot of a music list&#10;&#10;AI-generated content may be incorrect.">
            <a:extLst>
              <a:ext uri="{FF2B5EF4-FFF2-40B4-BE49-F238E27FC236}">
                <a16:creationId xmlns:a16="http://schemas.microsoft.com/office/drawing/2014/main" id="{CDED2462-9E29-F5D1-A517-35764B876252}"/>
              </a:ext>
            </a:extLst>
          </p:cNvPr>
          <p:cNvPicPr>
            <a:picLocks noChangeAspect="1"/>
          </p:cNvPicPr>
          <p:nvPr/>
        </p:nvPicPr>
        <p:blipFill>
          <a:blip r:embed="rId3"/>
          <a:stretch>
            <a:fillRect/>
          </a:stretch>
        </p:blipFill>
        <p:spPr>
          <a:xfrm>
            <a:off x="7147560" y="2133600"/>
            <a:ext cx="4854707" cy="3232879"/>
          </a:xfrm>
          <a:prstGeom prst="rect">
            <a:avLst/>
          </a:prstGeom>
        </p:spPr>
      </p:pic>
    </p:spTree>
    <p:extLst>
      <p:ext uri="{BB962C8B-B14F-4D97-AF65-F5344CB8AC3E}">
        <p14:creationId xmlns:p14="http://schemas.microsoft.com/office/powerpoint/2010/main" val="9727404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1AD7F1D-EB33-3D3B-9BDD-FF08A1E9AE63}"/>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2" name="Picture 11">
              <a:extLst>
                <a:ext uri="{FF2B5EF4-FFF2-40B4-BE49-F238E27FC236}">
                  <a16:creationId xmlns:a16="http://schemas.microsoft.com/office/drawing/2014/main" id="{62848F2F-435C-E89B-09F2-F094B75A2F4C}"/>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3" name="Straight Connector 12">
              <a:extLst>
                <a:ext uri="{FF2B5EF4-FFF2-40B4-BE49-F238E27FC236}">
                  <a16:creationId xmlns:a16="http://schemas.microsoft.com/office/drawing/2014/main" id="{6A592B8F-42D9-FFF9-4475-F96FEE2E205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C3DDCB-B256-BCF6-7626-1B5CE42F5EA6}"/>
              </a:ext>
            </a:extLst>
          </p:cNvPr>
          <p:cNvSpPr>
            <a:spLocks noGrp="1"/>
          </p:cNvSpPr>
          <p:nvPr>
            <p:ph type="title"/>
          </p:nvPr>
        </p:nvSpPr>
        <p:spPr>
          <a:xfrm>
            <a:off x="588263" y="457200"/>
            <a:ext cx="11018520" cy="492443"/>
          </a:xfrm>
        </p:spPr>
        <p:txBody>
          <a:bodyPr/>
          <a:lstStyle/>
          <a:p>
            <a:r>
              <a:rPr lang="de-DE"/>
              <a:t>Lerneinheit 8: Branding-Material erstellen</a:t>
            </a:r>
          </a:p>
        </p:txBody>
      </p:sp>
      <p:sp>
        <p:nvSpPr>
          <p:cNvPr id="14" name="Rounded Rectangle 24_1">
            <a:extLst>
              <a:ext uri="{FF2B5EF4-FFF2-40B4-BE49-F238E27FC236}">
                <a16:creationId xmlns:a16="http://schemas.microsoft.com/office/drawing/2014/main" id="{3E7D482C-187F-ABB6-4039-6A03AD71A1BA}"/>
              </a:ext>
              <a:ext uri="{C183D7F6-B498-43B3-948B-1728B52AA6E4}">
                <adec:decorative xmlns:adec="http://schemas.microsoft.com/office/drawing/2017/decorative" val="1"/>
              </a:ext>
            </a:extLst>
          </p:cNvPr>
          <p:cNvSpPr>
            <a:spLocks/>
          </p:cNvSpPr>
          <p:nvPr/>
        </p:nvSpPr>
        <p:spPr bwMode="auto">
          <a:xfrm>
            <a:off x="588963" y="1193799"/>
            <a:ext cx="11017250" cy="5075239"/>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5" name="Rounded Rectangle 24_1">
            <a:extLst>
              <a:ext uri="{FF2B5EF4-FFF2-40B4-BE49-F238E27FC236}">
                <a16:creationId xmlns:a16="http://schemas.microsoft.com/office/drawing/2014/main" id="{8F73A2DF-DEC5-575E-C30B-993E2F99CFB9}"/>
              </a:ext>
              <a:ext uri="{C183D7F6-B498-43B3-948B-1728B52AA6E4}">
                <adec:decorative xmlns:adec="http://schemas.microsoft.com/office/drawing/2017/decorative" val="1"/>
              </a:ext>
            </a:extLst>
          </p:cNvPr>
          <p:cNvSpPr>
            <a:spLocks/>
          </p:cNvSpPr>
          <p:nvPr/>
        </p:nvSpPr>
        <p:spPr bwMode="auto">
          <a:xfrm>
            <a:off x="744410" y="1352552"/>
            <a:ext cx="10706354" cy="1586058"/>
          </a:xfrm>
          <a:prstGeom prst="roundRect">
            <a:avLst>
              <a:gd name="adj" fmla="val 11799"/>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6" name="Rounded Rectangle 3_1_1_1">
            <a:extLst>
              <a:ext uri="{FF2B5EF4-FFF2-40B4-BE49-F238E27FC236}">
                <a16:creationId xmlns:a16="http://schemas.microsoft.com/office/drawing/2014/main" id="{B9A49F5B-7B3D-FD08-6E61-33F8976EE5B4}"/>
              </a:ext>
            </a:extLst>
          </p:cNvPr>
          <p:cNvSpPr>
            <a:spLocks/>
          </p:cNvSpPr>
          <p:nvPr/>
        </p:nvSpPr>
        <p:spPr>
          <a:xfrm>
            <a:off x="881570" y="1489712"/>
            <a:ext cx="10432034" cy="1311738"/>
          </a:xfrm>
          <a:prstGeom prst="roundRect">
            <a:avLst>
              <a:gd name="adj" fmla="val 10370"/>
            </a:avLst>
          </a:prstGeom>
          <a:gradFill flip="none" rotWithShape="1">
            <a:gsLst>
              <a:gs pos="50000">
                <a:schemeClr val="accent1">
                  <a:alpha val="10000"/>
                </a:schemeClr>
              </a:gs>
              <a:gs pos="100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ts val="400"/>
              </a:spcAft>
              <a:defRPr/>
            </a:pPr>
            <a:r>
              <a:rPr lang="de-DE" sz="1800">
                <a:solidFill>
                  <a:schemeClr val="tx1"/>
                </a:solidFill>
              </a:rPr>
              <a:t>In dieser Übung konzentrieren wir uns auf den letzten Aspekt unseres Ziels, nämlich die Erstellung von Branding-Materialien. Wir werden einen einprägsamen Namen für Ihr Reiseziel und eine kurze Beschreibung erstellen, die das Wesentliche einfängt.</a:t>
            </a:r>
          </a:p>
        </p:txBody>
      </p:sp>
      <p:sp>
        <p:nvSpPr>
          <p:cNvPr id="41" name="TextBox 40">
            <a:extLst>
              <a:ext uri="{FF2B5EF4-FFF2-40B4-BE49-F238E27FC236}">
                <a16:creationId xmlns:a16="http://schemas.microsoft.com/office/drawing/2014/main" id="{63D1A233-466B-68EB-799B-BD17DBE77717}"/>
              </a:ext>
              <a:ext uri="{C183D7F6-B498-43B3-948B-1728B52AA6E4}">
                <adec:decorative xmlns:adec="http://schemas.microsoft.com/office/drawing/2017/decorative" val="1"/>
              </a:ext>
            </a:extLst>
          </p:cNvPr>
          <p:cNvSpPr txBox="1">
            <a:spLocks/>
          </p:cNvSpPr>
          <p:nvPr/>
        </p:nvSpPr>
        <p:spPr>
          <a:xfrm>
            <a:off x="744410" y="3075770"/>
            <a:ext cx="10706355" cy="3056108"/>
          </a:xfrm>
          <a:prstGeom prst="roundRect">
            <a:avLst>
              <a:gd name="adj" fmla="val 4312"/>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defPPr>
              <a:defRPr lang="en-US"/>
            </a:defPPr>
            <a:lvl1pPr defTabSz="951121">
              <a:spcAft>
                <a:spcPts val="600"/>
              </a:spcAft>
              <a:buSzPct val="90000"/>
              <a:defRPr sz="1400">
                <a:solidFill>
                  <a:srgbClr val="FF5C39"/>
                </a:solidFill>
                <a:latin typeface="Segoe UI Semibold"/>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endParaRPr lang="en-US"/>
          </a:p>
        </p:txBody>
      </p:sp>
      <p:sp>
        <p:nvSpPr>
          <p:cNvPr id="84" name="Rectangle: Rounded Corners 83">
            <a:extLst>
              <a:ext uri="{FF2B5EF4-FFF2-40B4-BE49-F238E27FC236}">
                <a16:creationId xmlns:a16="http://schemas.microsoft.com/office/drawing/2014/main" id="{DE621A14-4A0D-615F-4A0B-F2B5E5D1F61E}"/>
              </a:ext>
            </a:extLst>
          </p:cNvPr>
          <p:cNvSpPr>
            <a:spLocks/>
          </p:cNvSpPr>
          <p:nvPr/>
        </p:nvSpPr>
        <p:spPr bwMode="auto">
          <a:xfrm>
            <a:off x="894688"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de-DE" sz="1800" dirty="0">
                <a:solidFill>
                  <a:schemeClr val="tx1"/>
                </a:solidFill>
              </a:rPr>
              <a:t>Entwickeln Sie Ideen </a:t>
            </a:r>
            <a:br>
              <a:rPr lang="de-DE" sz="1800" dirty="0">
                <a:solidFill>
                  <a:schemeClr val="tx1"/>
                </a:solidFill>
              </a:rPr>
            </a:br>
            <a:r>
              <a:rPr lang="de-DE" sz="1800" dirty="0">
                <a:solidFill>
                  <a:schemeClr val="tx1"/>
                </a:solidFill>
              </a:rPr>
              <a:t>mit Copilot.</a:t>
            </a:r>
          </a:p>
        </p:txBody>
      </p:sp>
      <p:sp>
        <p:nvSpPr>
          <p:cNvPr id="85" name="Rectangle: Rounded Corners 84">
            <a:extLst>
              <a:ext uri="{FF2B5EF4-FFF2-40B4-BE49-F238E27FC236}">
                <a16:creationId xmlns:a16="http://schemas.microsoft.com/office/drawing/2014/main" id="{2169FF6A-7A4D-92D2-0042-A982BAEB8AAB}"/>
              </a:ext>
            </a:extLst>
          </p:cNvPr>
          <p:cNvSpPr>
            <a:spLocks/>
          </p:cNvSpPr>
          <p:nvPr/>
        </p:nvSpPr>
        <p:spPr bwMode="auto">
          <a:xfrm>
            <a:off x="4428100"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de-DE" sz="1800" dirty="0">
                <a:solidFill>
                  <a:schemeClr val="tx1"/>
                </a:solidFill>
              </a:rPr>
              <a:t>Schreiben Sie einen </a:t>
            </a:r>
            <a:br>
              <a:rPr lang="de-DE" sz="1800" dirty="0">
                <a:solidFill>
                  <a:schemeClr val="tx1"/>
                </a:solidFill>
              </a:rPr>
            </a:br>
            <a:r>
              <a:rPr lang="de-DE" sz="1800" dirty="0">
                <a:solidFill>
                  <a:schemeClr val="tx1"/>
                </a:solidFill>
              </a:rPr>
              <a:t>Text mit Copilot.</a:t>
            </a:r>
          </a:p>
        </p:txBody>
      </p:sp>
      <p:sp>
        <p:nvSpPr>
          <p:cNvPr id="86" name="Rectangle: Rounded Corners 85">
            <a:extLst>
              <a:ext uri="{FF2B5EF4-FFF2-40B4-BE49-F238E27FC236}">
                <a16:creationId xmlns:a16="http://schemas.microsoft.com/office/drawing/2014/main" id="{76BB8070-5EE2-70FB-BEBC-2EB459104886}"/>
              </a:ext>
            </a:extLst>
          </p:cNvPr>
          <p:cNvSpPr>
            <a:spLocks/>
          </p:cNvSpPr>
          <p:nvPr/>
        </p:nvSpPr>
        <p:spPr bwMode="auto">
          <a:xfrm>
            <a:off x="7961511"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594360" rIns="91440" bIns="45720" rtlCol="0" anchor="t"/>
          <a:lstStyle/>
          <a:p>
            <a:pPr algn="ctr" defTabSz="951121">
              <a:spcAft>
                <a:spcPts val="600"/>
              </a:spcAft>
              <a:buSzPct val="90000"/>
            </a:pPr>
            <a:r>
              <a:rPr lang="de-DE" sz="1800" dirty="0">
                <a:solidFill>
                  <a:schemeClr val="tx1"/>
                </a:solidFill>
              </a:rPr>
              <a:t>Kopieren Sie Ihr Branding-Material und fügen Sie es </a:t>
            </a:r>
            <a:br>
              <a:rPr lang="de-DE" sz="1800" dirty="0">
                <a:solidFill>
                  <a:schemeClr val="tx1"/>
                </a:solidFill>
              </a:rPr>
            </a:br>
            <a:r>
              <a:rPr lang="de-DE" sz="1800" dirty="0">
                <a:solidFill>
                  <a:schemeClr val="tx1"/>
                </a:solidFill>
              </a:rPr>
              <a:t>in Ihre PowerPoint-Präsentation ein.</a:t>
            </a:r>
          </a:p>
        </p:txBody>
      </p:sp>
      <p:grpSp>
        <p:nvGrpSpPr>
          <p:cNvPr id="87" name="Group 86">
            <a:extLst>
              <a:ext uri="{FF2B5EF4-FFF2-40B4-BE49-F238E27FC236}">
                <a16:creationId xmlns:a16="http://schemas.microsoft.com/office/drawing/2014/main" id="{347136D4-E3DA-D0C3-3F14-381005FB5306}"/>
              </a:ext>
              <a:ext uri="{C183D7F6-B498-43B3-948B-1728B52AA6E4}">
                <adec:decorative xmlns:adec="http://schemas.microsoft.com/office/drawing/2017/decorative" val="1"/>
              </a:ext>
            </a:extLst>
          </p:cNvPr>
          <p:cNvGrpSpPr>
            <a:grpSpLocks/>
          </p:cNvGrpSpPr>
          <p:nvPr/>
        </p:nvGrpSpPr>
        <p:grpSpPr>
          <a:xfrm>
            <a:off x="2241762" y="3533770"/>
            <a:ext cx="640080" cy="640080"/>
            <a:chOff x="547424" y="4293480"/>
            <a:chExt cx="640026" cy="657416"/>
          </a:xfrm>
        </p:grpSpPr>
        <p:grpSp>
          <p:nvGrpSpPr>
            <p:cNvPr id="88" name="Group 87">
              <a:extLst>
                <a:ext uri="{FF2B5EF4-FFF2-40B4-BE49-F238E27FC236}">
                  <a16:creationId xmlns:a16="http://schemas.microsoft.com/office/drawing/2014/main" id="{4B868156-7305-4E66-B3E4-B2A3270CBEB2}"/>
                </a:ext>
              </a:extLst>
            </p:cNvPr>
            <p:cNvGrpSpPr/>
            <p:nvPr/>
          </p:nvGrpSpPr>
          <p:grpSpPr>
            <a:xfrm>
              <a:off x="547424" y="4293480"/>
              <a:ext cx="640026" cy="657416"/>
              <a:chOff x="987658" y="5065483"/>
              <a:chExt cx="1169054" cy="1200820"/>
            </a:xfrm>
          </p:grpSpPr>
          <p:grpSp>
            <p:nvGrpSpPr>
              <p:cNvPr id="90" name="Group 89">
                <a:extLst>
                  <a:ext uri="{FF2B5EF4-FFF2-40B4-BE49-F238E27FC236}">
                    <a16:creationId xmlns:a16="http://schemas.microsoft.com/office/drawing/2014/main" id="{8BDB1CFC-1CA7-D2BA-500F-3724DB198099}"/>
                  </a:ext>
                </a:extLst>
              </p:cNvPr>
              <p:cNvGrpSpPr/>
              <p:nvPr/>
            </p:nvGrpSpPr>
            <p:grpSpPr>
              <a:xfrm>
                <a:off x="987658" y="5065483"/>
                <a:ext cx="1169054" cy="1200820"/>
                <a:chOff x="6349393" y="1711575"/>
                <a:chExt cx="5590022" cy="5674618"/>
              </a:xfrm>
            </p:grpSpPr>
            <p:sp>
              <p:nvSpPr>
                <p:cNvPr id="93" name="Rounded Rectangle 3_1">
                  <a:extLst>
                    <a:ext uri="{FF2B5EF4-FFF2-40B4-BE49-F238E27FC236}">
                      <a16:creationId xmlns:a16="http://schemas.microsoft.com/office/drawing/2014/main" id="{5768AA91-C11E-DD87-075D-1B6AE4E2488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4" name="Rounded Rectangle 3_1">
                  <a:extLst>
                    <a:ext uri="{FF2B5EF4-FFF2-40B4-BE49-F238E27FC236}">
                      <a16:creationId xmlns:a16="http://schemas.microsoft.com/office/drawing/2014/main" id="{3E0E21E5-4A37-AD09-EF07-1A6E6B41FC7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1" name="Rounded Rectangle 3_1">
                <a:extLst>
                  <a:ext uri="{FF2B5EF4-FFF2-40B4-BE49-F238E27FC236}">
                    <a16:creationId xmlns:a16="http://schemas.microsoft.com/office/drawing/2014/main" id="{C72724B8-6459-6784-1B4A-04161246287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2" name="Rounded Rectangle 24_1">
                <a:extLst>
                  <a:ext uri="{FF2B5EF4-FFF2-40B4-BE49-F238E27FC236}">
                    <a16:creationId xmlns:a16="http://schemas.microsoft.com/office/drawing/2014/main" id="{D52E21C5-C3E5-2C57-C376-29AB3EE74D6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9" name="Oval 88">
              <a:extLst>
                <a:ext uri="{FF2B5EF4-FFF2-40B4-BE49-F238E27FC236}">
                  <a16:creationId xmlns:a16="http://schemas.microsoft.com/office/drawing/2014/main" id="{E2BF46A2-D330-3FBE-BB04-2A0A8C2253D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de-DE" sz="2000" i="0" u="none" strike="noStrike" cap="none" normalizeH="0" baseline="0" noProof="0">
                  <a:ln>
                    <a:noFill/>
                  </a:ln>
                  <a:solidFill>
                    <a:srgbClr val="C73ECC"/>
                  </a:solidFill>
                  <a:effectLst/>
                  <a:uLnTx/>
                  <a:uFillTx/>
                  <a:latin typeface="+mj-lt"/>
                  <a:ea typeface="+mj-ea"/>
                  <a:cs typeface="+mj-cs"/>
                </a:rPr>
                <a:t>1</a:t>
              </a:r>
            </a:p>
          </p:txBody>
        </p:sp>
      </p:grpSp>
      <p:grpSp>
        <p:nvGrpSpPr>
          <p:cNvPr id="95" name="Group 94">
            <a:extLst>
              <a:ext uri="{FF2B5EF4-FFF2-40B4-BE49-F238E27FC236}">
                <a16:creationId xmlns:a16="http://schemas.microsoft.com/office/drawing/2014/main" id="{7CE920B4-667D-2864-3874-13A108DB0C0B}"/>
              </a:ext>
              <a:ext uri="{C183D7F6-B498-43B3-948B-1728B52AA6E4}">
                <adec:decorative xmlns:adec="http://schemas.microsoft.com/office/drawing/2017/decorative" val="1"/>
              </a:ext>
            </a:extLst>
          </p:cNvPr>
          <p:cNvGrpSpPr>
            <a:grpSpLocks/>
          </p:cNvGrpSpPr>
          <p:nvPr/>
        </p:nvGrpSpPr>
        <p:grpSpPr>
          <a:xfrm>
            <a:off x="5775960" y="3533770"/>
            <a:ext cx="640080" cy="640080"/>
            <a:chOff x="547424" y="4293480"/>
            <a:chExt cx="640026" cy="657416"/>
          </a:xfrm>
        </p:grpSpPr>
        <p:grpSp>
          <p:nvGrpSpPr>
            <p:cNvPr id="96" name="Group 95">
              <a:extLst>
                <a:ext uri="{FF2B5EF4-FFF2-40B4-BE49-F238E27FC236}">
                  <a16:creationId xmlns:a16="http://schemas.microsoft.com/office/drawing/2014/main" id="{67F6A501-DE80-ECD3-D15C-2D65A13B5438}"/>
                </a:ext>
              </a:extLst>
            </p:cNvPr>
            <p:cNvGrpSpPr/>
            <p:nvPr/>
          </p:nvGrpSpPr>
          <p:grpSpPr>
            <a:xfrm>
              <a:off x="547424" y="4293480"/>
              <a:ext cx="640026" cy="657416"/>
              <a:chOff x="987658" y="5065483"/>
              <a:chExt cx="1169054" cy="1200820"/>
            </a:xfrm>
          </p:grpSpPr>
          <p:grpSp>
            <p:nvGrpSpPr>
              <p:cNvPr id="98" name="Group 97">
                <a:extLst>
                  <a:ext uri="{FF2B5EF4-FFF2-40B4-BE49-F238E27FC236}">
                    <a16:creationId xmlns:a16="http://schemas.microsoft.com/office/drawing/2014/main" id="{4D375034-00E4-CDE3-AAA3-95F1238C4DCB}"/>
                  </a:ext>
                </a:extLst>
              </p:cNvPr>
              <p:cNvGrpSpPr/>
              <p:nvPr/>
            </p:nvGrpSpPr>
            <p:grpSpPr>
              <a:xfrm>
                <a:off x="987658" y="5065483"/>
                <a:ext cx="1169054" cy="1200820"/>
                <a:chOff x="6349393" y="1711575"/>
                <a:chExt cx="5590022" cy="5674618"/>
              </a:xfrm>
            </p:grpSpPr>
            <p:sp>
              <p:nvSpPr>
                <p:cNvPr id="101" name="Rounded Rectangle 3_1">
                  <a:extLst>
                    <a:ext uri="{FF2B5EF4-FFF2-40B4-BE49-F238E27FC236}">
                      <a16:creationId xmlns:a16="http://schemas.microsoft.com/office/drawing/2014/main" id="{C7B2135C-EF49-2118-59D0-D9598324E03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2" name="Rounded Rectangle 3_1">
                  <a:extLst>
                    <a:ext uri="{FF2B5EF4-FFF2-40B4-BE49-F238E27FC236}">
                      <a16:creationId xmlns:a16="http://schemas.microsoft.com/office/drawing/2014/main" id="{047F5772-47AA-4D9C-B540-B50A7673BE3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9" name="Rounded Rectangle 3_1">
                <a:extLst>
                  <a:ext uri="{FF2B5EF4-FFF2-40B4-BE49-F238E27FC236}">
                    <a16:creationId xmlns:a16="http://schemas.microsoft.com/office/drawing/2014/main" id="{792DB393-026C-BA2E-016F-C95AD824541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0" name="Rounded Rectangle 24_1">
                <a:extLst>
                  <a:ext uri="{FF2B5EF4-FFF2-40B4-BE49-F238E27FC236}">
                    <a16:creationId xmlns:a16="http://schemas.microsoft.com/office/drawing/2014/main" id="{4F4E6D0F-2293-A99D-DE6E-295B8BA3976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7" name="Oval 96">
              <a:extLst>
                <a:ext uri="{FF2B5EF4-FFF2-40B4-BE49-F238E27FC236}">
                  <a16:creationId xmlns:a16="http://schemas.microsoft.com/office/drawing/2014/main" id="{48ACAAA6-123F-9377-0425-A0D99F3C8C2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de-DE" sz="2000" i="0" u="none" strike="noStrike" cap="none" normalizeH="0" baseline="0" noProof="0">
                  <a:ln>
                    <a:noFill/>
                  </a:ln>
                  <a:solidFill>
                    <a:srgbClr val="C73ECC"/>
                  </a:solidFill>
                  <a:effectLst/>
                  <a:uLnTx/>
                  <a:uFillTx/>
                  <a:latin typeface="+mj-lt"/>
                  <a:ea typeface="+mj-ea"/>
                  <a:cs typeface="+mj-cs"/>
                </a:rPr>
                <a:t>2</a:t>
              </a:r>
            </a:p>
          </p:txBody>
        </p:sp>
      </p:grpSp>
      <p:grpSp>
        <p:nvGrpSpPr>
          <p:cNvPr id="103" name="Group 102">
            <a:extLst>
              <a:ext uri="{FF2B5EF4-FFF2-40B4-BE49-F238E27FC236}">
                <a16:creationId xmlns:a16="http://schemas.microsoft.com/office/drawing/2014/main" id="{5F33C30A-463A-4818-E525-C2ABB33B79DB}"/>
              </a:ext>
              <a:ext uri="{C183D7F6-B498-43B3-948B-1728B52AA6E4}">
                <adec:decorative xmlns:adec="http://schemas.microsoft.com/office/drawing/2017/decorative" val="1"/>
              </a:ext>
            </a:extLst>
          </p:cNvPr>
          <p:cNvGrpSpPr>
            <a:grpSpLocks/>
          </p:cNvGrpSpPr>
          <p:nvPr/>
        </p:nvGrpSpPr>
        <p:grpSpPr>
          <a:xfrm>
            <a:off x="9310157" y="3533770"/>
            <a:ext cx="640080" cy="640080"/>
            <a:chOff x="547424" y="4293480"/>
            <a:chExt cx="640026" cy="657416"/>
          </a:xfrm>
        </p:grpSpPr>
        <p:grpSp>
          <p:nvGrpSpPr>
            <p:cNvPr id="104" name="Group 103">
              <a:extLst>
                <a:ext uri="{FF2B5EF4-FFF2-40B4-BE49-F238E27FC236}">
                  <a16:creationId xmlns:a16="http://schemas.microsoft.com/office/drawing/2014/main" id="{F4EE78F1-0D03-A8AF-4ECF-057C615FC0A5}"/>
                </a:ext>
              </a:extLst>
            </p:cNvPr>
            <p:cNvGrpSpPr/>
            <p:nvPr/>
          </p:nvGrpSpPr>
          <p:grpSpPr>
            <a:xfrm>
              <a:off x="547424" y="4293480"/>
              <a:ext cx="640026" cy="657416"/>
              <a:chOff x="987658" y="5065483"/>
              <a:chExt cx="1169054" cy="1200820"/>
            </a:xfrm>
          </p:grpSpPr>
          <p:grpSp>
            <p:nvGrpSpPr>
              <p:cNvPr id="106" name="Group 105">
                <a:extLst>
                  <a:ext uri="{FF2B5EF4-FFF2-40B4-BE49-F238E27FC236}">
                    <a16:creationId xmlns:a16="http://schemas.microsoft.com/office/drawing/2014/main" id="{33407D86-4F6B-AE1A-25EE-9E62B3D6A9CD}"/>
                  </a:ext>
                </a:extLst>
              </p:cNvPr>
              <p:cNvGrpSpPr/>
              <p:nvPr/>
            </p:nvGrpSpPr>
            <p:grpSpPr>
              <a:xfrm>
                <a:off x="987658" y="5065483"/>
                <a:ext cx="1169054" cy="1200820"/>
                <a:chOff x="6349393" y="1711575"/>
                <a:chExt cx="5590022" cy="5674618"/>
              </a:xfrm>
            </p:grpSpPr>
            <p:sp>
              <p:nvSpPr>
                <p:cNvPr id="109" name="Rounded Rectangle 3_1">
                  <a:extLst>
                    <a:ext uri="{FF2B5EF4-FFF2-40B4-BE49-F238E27FC236}">
                      <a16:creationId xmlns:a16="http://schemas.microsoft.com/office/drawing/2014/main" id="{6011B4D0-54AC-6BFD-7C78-136928D8B27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10" name="Rounded Rectangle 3_1">
                  <a:extLst>
                    <a:ext uri="{FF2B5EF4-FFF2-40B4-BE49-F238E27FC236}">
                      <a16:creationId xmlns:a16="http://schemas.microsoft.com/office/drawing/2014/main" id="{97D3EAC5-9733-E47F-B981-C2A32454D8E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107" name="Rounded Rectangle 3_1">
                <a:extLst>
                  <a:ext uri="{FF2B5EF4-FFF2-40B4-BE49-F238E27FC236}">
                    <a16:creationId xmlns:a16="http://schemas.microsoft.com/office/drawing/2014/main" id="{1FDEB175-20A5-EBB7-77C3-6EA0241C064D}"/>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8" name="Rounded Rectangle 24_1">
                <a:extLst>
                  <a:ext uri="{FF2B5EF4-FFF2-40B4-BE49-F238E27FC236}">
                    <a16:creationId xmlns:a16="http://schemas.microsoft.com/office/drawing/2014/main" id="{8316887A-31F2-CEAC-5239-8FED9D080AC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05" name="Oval 104">
              <a:extLst>
                <a:ext uri="{FF2B5EF4-FFF2-40B4-BE49-F238E27FC236}">
                  <a16:creationId xmlns:a16="http://schemas.microsoft.com/office/drawing/2014/main" id="{2FA8E317-EDD1-359C-AE32-CBD58CEB7F9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de-DE" sz="2000" i="0" u="none" strike="noStrike" cap="none" normalizeH="0" baseline="0" noProof="0">
                  <a:ln>
                    <a:noFill/>
                  </a:ln>
                  <a:solidFill>
                    <a:srgbClr val="C73ECC"/>
                  </a:solidFill>
                  <a:effectLst/>
                  <a:uLnTx/>
                  <a:uFillTx/>
                  <a:latin typeface="+mj-lt"/>
                  <a:ea typeface="+mj-ea"/>
                  <a:cs typeface="+mj-cs"/>
                </a:rPr>
                <a:t>3</a:t>
              </a:r>
            </a:p>
          </p:txBody>
        </p:sp>
      </p:grpSp>
      <p:sp>
        <p:nvSpPr>
          <p:cNvPr id="3" name="TextBox 2">
            <a:extLst>
              <a:ext uri="{FF2B5EF4-FFF2-40B4-BE49-F238E27FC236}">
                <a16:creationId xmlns:a16="http://schemas.microsoft.com/office/drawing/2014/main" id="{EF6C4075-6D58-7F0F-1FA6-2904C56F1DE1}"/>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3504886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730A-E61A-DAF5-0D2B-916AFEC4AE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B88A3B-A104-7918-19EB-F0799E40463B}"/>
              </a:ext>
            </a:extLst>
          </p:cNvPr>
          <p:cNvSpPr>
            <a:spLocks noGrp="1"/>
          </p:cNvSpPr>
          <p:nvPr>
            <p:ph type="title"/>
          </p:nvPr>
        </p:nvSpPr>
        <p:spPr>
          <a:xfrm>
            <a:off x="585216" y="3088623"/>
            <a:ext cx="4772847" cy="443198"/>
          </a:xfrm>
        </p:spPr>
        <p:txBody>
          <a:bodyPr/>
          <a:lstStyle/>
          <a:p>
            <a:r>
              <a:rPr lang="de-DE"/>
              <a:t>Eigenständiges Arbeiten  </a:t>
            </a:r>
          </a:p>
        </p:txBody>
      </p:sp>
      <p:sp>
        <p:nvSpPr>
          <p:cNvPr id="6" name="Text Placeholder 5">
            <a:extLst>
              <a:ext uri="{FF2B5EF4-FFF2-40B4-BE49-F238E27FC236}">
                <a16:creationId xmlns:a16="http://schemas.microsoft.com/office/drawing/2014/main" id="{6278A491-1C52-A9BD-16A6-8C700B7C1535}"/>
              </a:ext>
            </a:extLst>
          </p:cNvPr>
          <p:cNvSpPr>
            <a:spLocks noGrp="1"/>
          </p:cNvSpPr>
          <p:nvPr>
            <p:ph type="body" sz="quarter" idx="12"/>
          </p:nvPr>
        </p:nvSpPr>
        <p:spPr>
          <a:xfrm>
            <a:off x="585216" y="3977319"/>
            <a:ext cx="4772847" cy="307777"/>
          </a:xfrm>
        </p:spPr>
        <p:txBody>
          <a:bodyPr/>
          <a:lstStyle/>
          <a:p>
            <a:r>
              <a:rPr lang="de-DE">
                <a:latin typeface="+mj-lt"/>
              </a:rPr>
              <a:t>15 Minuten</a:t>
            </a:r>
          </a:p>
        </p:txBody>
      </p:sp>
      <p:sp>
        <p:nvSpPr>
          <p:cNvPr id="2" name="TextBox 1">
            <a:extLst>
              <a:ext uri="{FF2B5EF4-FFF2-40B4-BE49-F238E27FC236}">
                <a16:creationId xmlns:a16="http://schemas.microsoft.com/office/drawing/2014/main" id="{FE7C3F8E-8249-EA83-2739-97C2E9124208}"/>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8335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AA0B-8A36-05F5-999E-7A1517E74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6836-1EE1-1215-226C-1FF5D8391B14}"/>
              </a:ext>
            </a:extLst>
          </p:cNvPr>
          <p:cNvSpPr>
            <a:spLocks noGrp="1"/>
          </p:cNvSpPr>
          <p:nvPr>
            <p:ph type="title"/>
          </p:nvPr>
        </p:nvSpPr>
        <p:spPr>
          <a:xfrm>
            <a:off x="588263" y="457200"/>
            <a:ext cx="11018520" cy="492443"/>
          </a:xfrm>
        </p:spPr>
        <p:txBody>
          <a:bodyPr/>
          <a:lstStyle/>
          <a:p>
            <a:r>
              <a:rPr lang="de-DE"/>
              <a:t>Projektnachbesprechung</a:t>
            </a:r>
          </a:p>
        </p:txBody>
      </p:sp>
      <p:sp>
        <p:nvSpPr>
          <p:cNvPr id="3" name="TextBox 2">
            <a:extLst>
              <a:ext uri="{FF2B5EF4-FFF2-40B4-BE49-F238E27FC236}">
                <a16:creationId xmlns:a16="http://schemas.microsoft.com/office/drawing/2014/main" id="{FD1AD5D4-44D1-F04A-25E9-A3CE82767A93}"/>
              </a:ext>
              <a:ext uri="{C183D7F6-B498-43B3-948B-1728B52AA6E4}">
                <adec:decorative xmlns:adec="http://schemas.microsoft.com/office/drawing/2017/decorative" val="0"/>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de-DE" sz="2000">
                <a:ln w="3175">
                  <a:noFill/>
                </a:ln>
                <a:gradFill flip="none" rotWithShape="1">
                  <a:gsLst>
                    <a:gs pos="0">
                      <a:schemeClr val="accent1"/>
                    </a:gs>
                    <a:gs pos="100000">
                      <a:schemeClr val="accent2"/>
                    </a:gs>
                  </a:gsLst>
                  <a:lin ang="10800000" scaled="1"/>
                  <a:tileRect/>
                </a:gradFill>
                <a:latin typeface="+mj-lt"/>
                <a:ea typeface="+mj-ea"/>
                <a:cs typeface="+mj-cs"/>
              </a:rPr>
              <a:t>Teilen und lernen</a:t>
            </a:r>
          </a:p>
        </p:txBody>
      </p:sp>
      <p:grpSp>
        <p:nvGrpSpPr>
          <p:cNvPr id="11" name="Group 10">
            <a:extLst>
              <a:ext uri="{FF2B5EF4-FFF2-40B4-BE49-F238E27FC236}">
                <a16:creationId xmlns:a16="http://schemas.microsoft.com/office/drawing/2014/main" id="{5B6AB4BB-10D9-8510-3894-D81A9DB332D4}"/>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3" name="Picture 12">
              <a:extLst>
                <a:ext uri="{FF2B5EF4-FFF2-40B4-BE49-F238E27FC236}">
                  <a16:creationId xmlns:a16="http://schemas.microsoft.com/office/drawing/2014/main" id="{48297079-8F94-0C48-EE09-A2BE21E154A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9CC7B656-06FA-6ACB-DFBD-D29E3E1B1FE7}"/>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91F218F5-E632-B2DA-6F4D-35F66A2408DF}"/>
              </a:ext>
              <a:ext uri="{C183D7F6-B498-43B3-948B-1728B52AA6E4}">
                <adec:decorative xmlns:adec="http://schemas.microsoft.com/office/drawing/2017/decorative" val="1"/>
              </a:ext>
            </a:extLst>
          </p:cNvPr>
          <p:cNvSpPr>
            <a:spLocks/>
          </p:cNvSpPr>
          <p:nvPr/>
        </p:nvSpPr>
        <p:spPr bwMode="auto">
          <a:xfrm>
            <a:off x="588963" y="1642283"/>
            <a:ext cx="11017250" cy="46267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7" name="Rounded Rectangle 3_1">
            <a:extLst>
              <a:ext uri="{FF2B5EF4-FFF2-40B4-BE49-F238E27FC236}">
                <a16:creationId xmlns:a16="http://schemas.microsoft.com/office/drawing/2014/main" id="{B626E9EB-F40A-015F-EAB1-E75D541DCED3}"/>
              </a:ext>
              <a:ext uri="{C183D7F6-B498-43B3-948B-1728B52AA6E4}">
                <adec:decorative xmlns:adec="http://schemas.microsoft.com/office/drawing/2017/decorative" val="1"/>
              </a:ext>
            </a:extLst>
          </p:cNvPr>
          <p:cNvSpPr>
            <a:spLocks/>
          </p:cNvSpPr>
          <p:nvPr/>
        </p:nvSpPr>
        <p:spPr>
          <a:xfrm>
            <a:off x="771843" y="1825162"/>
            <a:ext cx="3704907" cy="4260996"/>
          </a:xfrm>
          <a:prstGeom prst="roundRect">
            <a:avLst>
              <a:gd name="adj" fmla="val 47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9" name="Content Placeholder 2">
            <a:extLst>
              <a:ext uri="{FF2B5EF4-FFF2-40B4-BE49-F238E27FC236}">
                <a16:creationId xmlns:a16="http://schemas.microsoft.com/office/drawing/2014/main" id="{5DADC08A-14C3-0F1E-49A4-B71785C85A35}"/>
              </a:ext>
            </a:extLst>
          </p:cNvPr>
          <p:cNvSpPr txBox="1">
            <a:spLocks/>
          </p:cNvSpPr>
          <p:nvPr/>
        </p:nvSpPr>
        <p:spPr>
          <a:xfrm>
            <a:off x="933768" y="2019053"/>
            <a:ext cx="3381057" cy="350865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400" indent="-279400" defTabSz="914400">
              <a:spcBef>
                <a:spcPts val="0"/>
              </a:spcBef>
              <a:spcAft>
                <a:spcPts val="1800"/>
              </a:spcAft>
              <a:buSzTx/>
              <a:buFont typeface="Arial" panose="020B0604020202020204" pitchFamily="34" charset="0"/>
              <a:buChar char="•"/>
              <a:defRPr/>
            </a:pPr>
            <a:r>
              <a:rPr kumimoji="0" lang="de-DE" sz="1800" b="0" i="0" u="none" strike="noStrike" cap="none" normalizeH="0" baseline="0" noProof="0" dirty="0">
                <a:ln>
                  <a:noFill/>
                </a:ln>
                <a:effectLst/>
                <a:uLnTx/>
                <a:uFillTx/>
                <a:cs typeface="+mn-cs"/>
              </a:rPr>
              <a:t>Präsentieren Sie Ihr Traumziel, das Sie mit Copilot erstellt haben.</a:t>
            </a:r>
          </a:p>
          <a:p>
            <a:pPr marL="279400" indent="-279400" defTabSz="914400">
              <a:spcBef>
                <a:spcPts val="0"/>
              </a:spcBef>
              <a:spcAft>
                <a:spcPts val="1800"/>
              </a:spcAft>
              <a:buSzTx/>
              <a:buFont typeface="Arial" panose="020B0604020202020204" pitchFamily="34" charset="0"/>
              <a:buChar char="•"/>
              <a:defRPr/>
            </a:pPr>
            <a:r>
              <a:rPr kumimoji="0" lang="de-DE" sz="1800" b="0" i="0" u="none" strike="noStrike" cap="none" normalizeH="0" baseline="0" noProof="0" dirty="0">
                <a:ln>
                  <a:noFill/>
                </a:ln>
                <a:effectLst/>
                <a:uLnTx/>
                <a:uFillTx/>
                <a:cs typeface="+mn-cs"/>
              </a:rPr>
              <a:t>Was haben Sie darüber gelernt, wie Sie mit Copilot das erreichen können, was Sie sich vorgestellt haben?</a:t>
            </a:r>
          </a:p>
          <a:p>
            <a:pPr marL="279400" indent="-279400" defTabSz="914400">
              <a:spcBef>
                <a:spcPts val="0"/>
              </a:spcBef>
              <a:spcAft>
                <a:spcPts val="1800"/>
              </a:spcAft>
              <a:buSzTx/>
              <a:buFont typeface="Arial" panose="020B0604020202020204" pitchFamily="34" charset="0"/>
              <a:buChar char="•"/>
              <a:defRPr/>
            </a:pPr>
            <a:r>
              <a:rPr kumimoji="0" lang="de-DE" sz="1800" b="0" i="0" u="none" strike="noStrike" cap="none" normalizeH="0" baseline="0" noProof="0" dirty="0">
                <a:ln>
                  <a:noFill/>
                </a:ln>
                <a:effectLst/>
                <a:uLnTx/>
                <a:uFillTx/>
                <a:cs typeface="+mn-cs"/>
              </a:rPr>
              <a:t>Fallen Ihnen noch andere Projekte oder Aufgaben ein, bei denen Microsoft Copilot hilfreich sein könnte?</a:t>
            </a:r>
          </a:p>
        </p:txBody>
      </p:sp>
      <p:pic>
        <p:nvPicPr>
          <p:cNvPr id="62" name="Picture 61" descr="AI generated restaurant feature, cozy nest in a tree with seating area">
            <a:extLst>
              <a:ext uri="{FF2B5EF4-FFF2-40B4-BE49-F238E27FC236}">
                <a16:creationId xmlns:a16="http://schemas.microsoft.com/office/drawing/2014/main" id="{460461E8-F9FB-F226-B16B-E85D5E104097}"/>
              </a:ext>
            </a:extLst>
          </p:cNvPr>
          <p:cNvPicPr>
            <a:picLocks/>
          </p:cNvPicPr>
          <p:nvPr/>
        </p:nvPicPr>
        <p:blipFill rotWithShape="1">
          <a:blip r:embed="rId4"/>
          <a:srcRect t="13964" b="13964"/>
          <a:stretch/>
        </p:blipFill>
        <p:spPr>
          <a:xfrm>
            <a:off x="4654920" y="1825162"/>
            <a:ext cx="3291177" cy="2039058"/>
          </a:xfrm>
          <a:prstGeom prst="roundRect">
            <a:avLst>
              <a:gd name="adj" fmla="val 6300"/>
            </a:avLst>
          </a:prstGeom>
        </p:spPr>
      </p:pic>
      <p:pic>
        <p:nvPicPr>
          <p:cNvPr id="59" name="Picture 58" descr="AI generated cozy restaurant in a tree">
            <a:extLst>
              <a:ext uri="{FF2B5EF4-FFF2-40B4-BE49-F238E27FC236}">
                <a16:creationId xmlns:a16="http://schemas.microsoft.com/office/drawing/2014/main" id="{E7C59470-144C-8CF6-2DA0-D444FAE3B46E}"/>
              </a:ext>
            </a:extLst>
          </p:cNvPr>
          <p:cNvPicPr>
            <a:picLocks/>
          </p:cNvPicPr>
          <p:nvPr/>
        </p:nvPicPr>
        <p:blipFill rotWithShape="1">
          <a:blip r:embed="rId5"/>
          <a:srcRect t="19301" b="19301"/>
          <a:stretch/>
        </p:blipFill>
        <p:spPr>
          <a:xfrm>
            <a:off x="8128977" y="1825162"/>
            <a:ext cx="3291177" cy="2039058"/>
          </a:xfrm>
          <a:prstGeom prst="roundRect">
            <a:avLst>
              <a:gd name="adj" fmla="val 6300"/>
            </a:avLst>
          </a:prstGeom>
        </p:spPr>
      </p:pic>
      <p:pic>
        <p:nvPicPr>
          <p:cNvPr id="60" name="Picture 59" descr="AI generated entrance to the restaurant">
            <a:extLst>
              <a:ext uri="{FF2B5EF4-FFF2-40B4-BE49-F238E27FC236}">
                <a16:creationId xmlns:a16="http://schemas.microsoft.com/office/drawing/2014/main" id="{9A27873C-1580-7C9A-D385-B31B12706B47}"/>
              </a:ext>
            </a:extLst>
          </p:cNvPr>
          <p:cNvPicPr>
            <a:picLocks/>
          </p:cNvPicPr>
          <p:nvPr/>
        </p:nvPicPr>
        <p:blipFill rotWithShape="1">
          <a:blip r:embed="rId6"/>
          <a:srcRect t="17723" b="17723"/>
          <a:stretch/>
        </p:blipFill>
        <p:spPr>
          <a:xfrm>
            <a:off x="4654920" y="4047100"/>
            <a:ext cx="3291177" cy="2039058"/>
          </a:xfrm>
          <a:prstGeom prst="roundRect">
            <a:avLst>
              <a:gd name="adj" fmla="val 6300"/>
            </a:avLst>
          </a:prstGeom>
        </p:spPr>
      </p:pic>
      <p:pic>
        <p:nvPicPr>
          <p:cNvPr id="61" name="Picture 60" descr="AI generated salad served at restaurant">
            <a:extLst>
              <a:ext uri="{FF2B5EF4-FFF2-40B4-BE49-F238E27FC236}">
                <a16:creationId xmlns:a16="http://schemas.microsoft.com/office/drawing/2014/main" id="{92025225-3EB3-82FB-F842-5E1E1C2F4AB0}"/>
              </a:ext>
            </a:extLst>
          </p:cNvPr>
          <p:cNvPicPr>
            <a:picLocks/>
          </p:cNvPicPr>
          <p:nvPr/>
        </p:nvPicPr>
        <p:blipFill rotWithShape="1">
          <a:blip r:embed="rId7"/>
          <a:srcRect t="18509" b="18509"/>
          <a:stretch/>
        </p:blipFill>
        <p:spPr>
          <a:xfrm>
            <a:off x="8128977" y="4047100"/>
            <a:ext cx="3291177" cy="2039058"/>
          </a:xfrm>
          <a:prstGeom prst="roundRect">
            <a:avLst>
              <a:gd name="adj" fmla="val 6300"/>
            </a:avLst>
          </a:prstGeom>
        </p:spPr>
      </p:pic>
      <p:sp>
        <p:nvSpPr>
          <p:cNvPr id="4" name="TextBox 3">
            <a:extLst>
              <a:ext uri="{FF2B5EF4-FFF2-40B4-BE49-F238E27FC236}">
                <a16:creationId xmlns:a16="http://schemas.microsoft.com/office/drawing/2014/main" id="{8D7E72BD-516A-7E90-3073-C0337D9C603C}"/>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321366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de-DE"/>
              <a:t>Wissensbeurteilung</a:t>
            </a:r>
          </a:p>
        </p:txBody>
      </p:sp>
      <p:grpSp>
        <p:nvGrpSpPr>
          <p:cNvPr id="41" name="Group 40">
            <a:extLst>
              <a:ext uri="{FF2B5EF4-FFF2-40B4-BE49-F238E27FC236}">
                <a16:creationId xmlns:a16="http://schemas.microsoft.com/office/drawing/2014/main" id="{DD2E30CA-B6E4-7EA9-E0C9-C0AB7D086A3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2" name="Picture 41">
              <a:extLst>
                <a:ext uri="{FF2B5EF4-FFF2-40B4-BE49-F238E27FC236}">
                  <a16:creationId xmlns:a16="http://schemas.microsoft.com/office/drawing/2014/main" id="{0F74DD36-4C19-0BDD-B14B-3755A48B4BC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3" name="Straight Connector 42">
              <a:extLst>
                <a:ext uri="{FF2B5EF4-FFF2-40B4-BE49-F238E27FC236}">
                  <a16:creationId xmlns:a16="http://schemas.microsoft.com/office/drawing/2014/main" id="{951B292A-C4E2-B5E0-B0FD-F0CDC3B9330C}"/>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Rounded Rectangle 3_1">
            <a:extLst>
              <a:ext uri="{FF2B5EF4-FFF2-40B4-BE49-F238E27FC236}">
                <a16:creationId xmlns:a16="http://schemas.microsoft.com/office/drawing/2014/main" id="{FEC21594-F412-691C-0D8B-16F6A0A25555}"/>
              </a:ext>
              <a:ext uri="{C183D7F6-B498-43B3-948B-1728B52AA6E4}">
                <adec:decorative xmlns:adec="http://schemas.microsoft.com/office/drawing/2017/decorative" val="1"/>
              </a:ext>
            </a:extLst>
          </p:cNvPr>
          <p:cNvSpPr>
            <a:spLocks/>
          </p:cNvSpPr>
          <p:nvPr/>
        </p:nvSpPr>
        <p:spPr>
          <a:xfrm>
            <a:off x="588263" y="1233488"/>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47" name="Rectangle: Rounded Corners 46">
            <a:extLst>
              <a:ext uri="{FF2B5EF4-FFF2-40B4-BE49-F238E27FC236}">
                <a16:creationId xmlns:a16="http://schemas.microsoft.com/office/drawing/2014/main" id="{CCF397CE-4693-FA03-900A-6A9DB19AC34D}"/>
              </a:ext>
              <a:ext uri="{C183D7F6-B498-43B3-948B-1728B52AA6E4}">
                <adec:decorative xmlns:adec="http://schemas.microsoft.com/office/drawing/2017/decorative" val="1"/>
              </a:ext>
            </a:extLst>
          </p:cNvPr>
          <p:cNvSpPr>
            <a:spLocks/>
          </p:cNvSpPr>
          <p:nvPr/>
        </p:nvSpPr>
        <p:spPr bwMode="auto">
          <a:xfrm>
            <a:off x="728870" y="1393875"/>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1CCB197F-0DBD-FB51-7ACA-3DC5C3022BD1}"/>
              </a:ext>
              <a:ext uri="{C183D7F6-B498-43B3-948B-1728B52AA6E4}">
                <adec:decorative xmlns:adec="http://schemas.microsoft.com/office/drawing/2017/decorative" val="0"/>
              </a:ext>
            </a:extLst>
          </p:cNvPr>
          <p:cNvSpPr txBox="1">
            <a:spLocks/>
          </p:cNvSpPr>
          <p:nvPr/>
        </p:nvSpPr>
        <p:spPr>
          <a:xfrm>
            <a:off x="859800" y="1522499"/>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de-DE" sz="1400" i="0" u="none" strike="noStrike" cap="none" normalizeH="0" baseline="0" noProof="0" dirty="0">
                <a:ln>
                  <a:noFill/>
                </a:ln>
                <a:effectLst/>
                <a:uLnTx/>
                <a:uFillTx/>
                <a:latin typeface="+mj-lt"/>
                <a:ea typeface="+mj-ea"/>
                <a:cs typeface="+mj-cs"/>
              </a:rPr>
              <a:t>Welche Bedeutung hat die Angabe spezifischer Details, wenn Sie Copilot auffordern, einen Namen für das Ziel vorzuschlagen?</a:t>
            </a:r>
          </a:p>
        </p:txBody>
      </p:sp>
      <p:sp>
        <p:nvSpPr>
          <p:cNvPr id="48" name="Content Placeholder 2">
            <a:extLst>
              <a:ext uri="{FF2B5EF4-FFF2-40B4-BE49-F238E27FC236}">
                <a16:creationId xmlns:a16="http://schemas.microsoft.com/office/drawing/2014/main" id="{3763ECD7-9840-0821-4D12-037AFDAF4499}"/>
              </a:ext>
            </a:extLst>
          </p:cNvPr>
          <p:cNvSpPr txBox="1">
            <a:spLocks/>
          </p:cNvSpPr>
          <p:nvPr/>
        </p:nvSpPr>
        <p:spPr>
          <a:xfrm>
            <a:off x="5025537" y="1680364"/>
            <a:ext cx="6217170"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de-DE" sz="1200" b="0" i="0" u="none" strike="noStrike" cap="none" normalizeH="0" baseline="0" noProof="0">
                <a:ln>
                  <a:noFill/>
                </a:ln>
                <a:effectLst/>
                <a:uLnTx/>
                <a:uFillTx/>
                <a:cs typeface="+mn-cs"/>
              </a:rPr>
              <a:t>Sicherstellen, dass der Name lang und komplex ist</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de-DE" sz="1200" b="0" i="0" u="none" strike="noStrike" cap="none" normalizeH="0" baseline="0" noProof="0">
                <a:ln>
                  <a:noFill/>
                </a:ln>
                <a:effectLst/>
                <a:uLnTx/>
                <a:uFillTx/>
                <a:cs typeface="+mn-cs"/>
              </a:rPr>
              <a:t>Sicherstellen, dass der Name ein Wortspiel oder einen kulturellen Bezug enthält</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de-DE" sz="1200" b="0" i="0" u="none" strike="noStrike" cap="none" normalizeH="0" baseline="0" noProof="0">
                <a:ln>
                  <a:noFill/>
                </a:ln>
                <a:effectLst/>
                <a:uLnTx/>
                <a:uFillTx/>
                <a:cs typeface="+mn-cs"/>
              </a:rPr>
              <a:t>Einen Namen generieren, der die Essenz und das Gefühl des Reiseziels einfängt</a:t>
            </a:r>
          </a:p>
        </p:txBody>
      </p:sp>
      <p:pic>
        <p:nvPicPr>
          <p:cNvPr id="50" name="Picture 49">
            <a:extLst>
              <a:ext uri="{FF2B5EF4-FFF2-40B4-BE49-F238E27FC236}">
                <a16:creationId xmlns:a16="http://schemas.microsoft.com/office/drawing/2014/main" id="{C0B9F397-0D1F-FD99-18E0-29DEF9559AD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2327494"/>
            <a:ext cx="2428451" cy="442991"/>
          </a:xfrm>
          <a:prstGeom prst="rect">
            <a:avLst/>
          </a:prstGeom>
        </p:spPr>
      </p:pic>
      <p:cxnSp>
        <p:nvCxnSpPr>
          <p:cNvPr id="51" name="Straight Connector 50">
            <a:extLst>
              <a:ext uri="{FF2B5EF4-FFF2-40B4-BE49-F238E27FC236}">
                <a16:creationId xmlns:a16="http://schemas.microsoft.com/office/drawing/2014/main" id="{F3D01E8B-93C8-FF06-BCB9-F1B1DAFE736B}"/>
              </a:ext>
              <a:ext uri="{C183D7F6-B498-43B3-948B-1728B52AA6E4}">
                <adec:decorative xmlns:adec="http://schemas.microsoft.com/office/drawing/2017/decorative" val="1"/>
              </a:ext>
            </a:extLst>
          </p:cNvPr>
          <p:cNvCxnSpPr>
            <a:cxnSpLocks/>
          </p:cNvCxnSpPr>
          <p:nvPr/>
        </p:nvCxnSpPr>
        <p:spPr>
          <a:xfrm flipH="1">
            <a:off x="2745357" y="2726035"/>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2" name="Rounded Rectangle 3_1">
            <a:extLst>
              <a:ext uri="{FF2B5EF4-FFF2-40B4-BE49-F238E27FC236}">
                <a16:creationId xmlns:a16="http://schemas.microsoft.com/office/drawing/2014/main" id="{58C9BA2C-AB15-C55C-BE38-CC75B7D3D47D}"/>
              </a:ext>
              <a:ext uri="{C183D7F6-B498-43B3-948B-1728B52AA6E4}">
                <adec:decorative xmlns:adec="http://schemas.microsoft.com/office/drawing/2017/decorative" val="1"/>
              </a:ext>
            </a:extLst>
          </p:cNvPr>
          <p:cNvSpPr>
            <a:spLocks/>
          </p:cNvSpPr>
          <p:nvPr/>
        </p:nvSpPr>
        <p:spPr>
          <a:xfrm>
            <a:off x="588263" y="3136332"/>
            <a:ext cx="11017250" cy="1463089"/>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3" name="Rectangle: Rounded Corners 52">
            <a:extLst>
              <a:ext uri="{FF2B5EF4-FFF2-40B4-BE49-F238E27FC236}">
                <a16:creationId xmlns:a16="http://schemas.microsoft.com/office/drawing/2014/main" id="{01BB2AA1-1FB6-8A5C-8796-B6E94BC96BC1}"/>
              </a:ext>
              <a:ext uri="{C183D7F6-B498-43B3-948B-1728B52AA6E4}">
                <adec:decorative xmlns:adec="http://schemas.microsoft.com/office/drawing/2017/decorative" val="1"/>
              </a:ext>
            </a:extLst>
          </p:cNvPr>
          <p:cNvSpPr>
            <a:spLocks/>
          </p:cNvSpPr>
          <p:nvPr/>
        </p:nvSpPr>
        <p:spPr bwMode="auto">
          <a:xfrm>
            <a:off x="728870" y="3296719"/>
            <a:ext cx="10736036" cy="1171773"/>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D8B271D3-15AD-4CFA-A8F8-52FB4F22A4A1}"/>
              </a:ext>
            </a:extLst>
          </p:cNvPr>
          <p:cNvSpPr txBox="1">
            <a:spLocks/>
          </p:cNvSpPr>
          <p:nvPr/>
        </p:nvSpPr>
        <p:spPr>
          <a:xfrm>
            <a:off x="859800" y="3427649"/>
            <a:ext cx="4025129" cy="909913"/>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de-DE" sz="1400" i="0" u="none" strike="noStrike" cap="none" normalizeH="0" baseline="0" noProof="0">
                <a:ln>
                  <a:noFill/>
                </a:ln>
                <a:effectLst/>
                <a:uLnTx/>
                <a:uFillTx/>
                <a:latin typeface="+mj-lt"/>
                <a:ea typeface="+mj-ea"/>
                <a:cs typeface="+mj-cs"/>
              </a:rPr>
              <a:t>Was ist der Hauptvorteil der multimodalen Funktionen von Copilot?</a:t>
            </a:r>
          </a:p>
        </p:txBody>
      </p:sp>
      <p:pic>
        <p:nvPicPr>
          <p:cNvPr id="56" name="Picture 55">
            <a:extLst>
              <a:ext uri="{FF2B5EF4-FFF2-40B4-BE49-F238E27FC236}">
                <a16:creationId xmlns:a16="http://schemas.microsoft.com/office/drawing/2014/main" id="{6FBB5DD0-B279-38D3-3FD1-0A4540EEA7FB}"/>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4068363"/>
            <a:ext cx="2428451" cy="442991"/>
          </a:xfrm>
          <a:prstGeom prst="rect">
            <a:avLst/>
          </a:prstGeom>
        </p:spPr>
      </p:pic>
      <p:cxnSp>
        <p:nvCxnSpPr>
          <p:cNvPr id="57" name="Straight Connector 56">
            <a:extLst>
              <a:ext uri="{FF2B5EF4-FFF2-40B4-BE49-F238E27FC236}">
                <a16:creationId xmlns:a16="http://schemas.microsoft.com/office/drawing/2014/main" id="{364B32D4-6CB6-5AC0-4959-627499FA8505}"/>
              </a:ext>
              <a:ext uri="{C183D7F6-B498-43B3-948B-1728B52AA6E4}">
                <adec:decorative xmlns:adec="http://schemas.microsoft.com/office/drawing/2017/decorative" val="1"/>
              </a:ext>
            </a:extLst>
          </p:cNvPr>
          <p:cNvCxnSpPr>
            <a:cxnSpLocks/>
          </p:cNvCxnSpPr>
          <p:nvPr/>
        </p:nvCxnSpPr>
        <p:spPr>
          <a:xfrm flipH="1">
            <a:off x="2745357" y="4468492"/>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8" name="Rounded Rectangle 3_1">
            <a:extLst>
              <a:ext uri="{FF2B5EF4-FFF2-40B4-BE49-F238E27FC236}">
                <a16:creationId xmlns:a16="http://schemas.microsoft.com/office/drawing/2014/main" id="{564F7B49-6396-0C75-77AA-49522F9B62DB}"/>
              </a:ext>
              <a:ext uri="{C183D7F6-B498-43B3-948B-1728B52AA6E4}">
                <adec:decorative xmlns:adec="http://schemas.microsoft.com/office/drawing/2017/decorative" val="1"/>
              </a:ext>
            </a:extLst>
          </p:cNvPr>
          <p:cNvSpPr>
            <a:spLocks/>
          </p:cNvSpPr>
          <p:nvPr/>
        </p:nvSpPr>
        <p:spPr>
          <a:xfrm>
            <a:off x="588263" y="4878790"/>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9" name="Rectangle: Rounded Corners 58">
            <a:extLst>
              <a:ext uri="{FF2B5EF4-FFF2-40B4-BE49-F238E27FC236}">
                <a16:creationId xmlns:a16="http://schemas.microsoft.com/office/drawing/2014/main" id="{BB03D67B-39E5-18EA-7927-E86E1904F94D}"/>
              </a:ext>
              <a:ext uri="{C183D7F6-B498-43B3-948B-1728B52AA6E4}">
                <adec:decorative xmlns:adec="http://schemas.microsoft.com/office/drawing/2017/decorative" val="1"/>
              </a:ext>
            </a:extLst>
          </p:cNvPr>
          <p:cNvSpPr>
            <a:spLocks/>
          </p:cNvSpPr>
          <p:nvPr/>
        </p:nvSpPr>
        <p:spPr bwMode="auto">
          <a:xfrm>
            <a:off x="728870" y="5039177"/>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DE493840-9839-E7E0-31EB-4310B6968EB6}"/>
              </a:ext>
            </a:extLst>
          </p:cNvPr>
          <p:cNvSpPr txBox="1">
            <a:spLocks/>
          </p:cNvSpPr>
          <p:nvPr/>
        </p:nvSpPr>
        <p:spPr>
          <a:xfrm>
            <a:off x="859800" y="5167801"/>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tab pos="2800350" algn="l"/>
              </a:tabLst>
              <a:defRPr/>
            </a:pPr>
            <a:r>
              <a:rPr kumimoji="0" lang="de-DE" sz="1400" i="0" u="none" strike="noStrike" cap="none" normalizeH="0" baseline="0" noProof="0">
                <a:ln>
                  <a:noFill/>
                </a:ln>
                <a:effectLst/>
                <a:uLnTx/>
                <a:uFillTx/>
                <a:latin typeface="+mj-lt"/>
                <a:ea typeface="+mj-ea"/>
                <a:cs typeface="+mj-cs"/>
              </a:rPr>
              <a:t>Wie können Sie die Bildausgabe mit Copilot verfeinern?</a:t>
            </a:r>
          </a:p>
        </p:txBody>
      </p:sp>
      <p:pic>
        <p:nvPicPr>
          <p:cNvPr id="61" name="Picture 60">
            <a:extLst>
              <a:ext uri="{FF2B5EF4-FFF2-40B4-BE49-F238E27FC236}">
                <a16:creationId xmlns:a16="http://schemas.microsoft.com/office/drawing/2014/main" id="{FADA5335-C7D0-9815-3C53-49C37A480E0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5972796"/>
            <a:ext cx="2428451" cy="442991"/>
          </a:xfrm>
          <a:prstGeom prst="rect">
            <a:avLst/>
          </a:prstGeom>
        </p:spPr>
      </p:pic>
      <p:cxnSp>
        <p:nvCxnSpPr>
          <p:cNvPr id="63" name="Straight Connector 62">
            <a:extLst>
              <a:ext uri="{FF2B5EF4-FFF2-40B4-BE49-F238E27FC236}">
                <a16:creationId xmlns:a16="http://schemas.microsoft.com/office/drawing/2014/main" id="{18F85068-24ED-E570-C0D7-51719E2AB22B}"/>
              </a:ext>
              <a:ext uri="{C183D7F6-B498-43B3-948B-1728B52AA6E4}">
                <adec:decorative xmlns:adec="http://schemas.microsoft.com/office/drawing/2017/decorative" val="1"/>
              </a:ext>
            </a:extLst>
          </p:cNvPr>
          <p:cNvCxnSpPr>
            <a:cxnSpLocks/>
          </p:cNvCxnSpPr>
          <p:nvPr/>
        </p:nvCxnSpPr>
        <p:spPr>
          <a:xfrm flipH="1">
            <a:off x="2745357" y="6371337"/>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61DDB122-A2F4-F9A1-02F0-75E32EC93C1E}"/>
              </a:ext>
            </a:extLst>
          </p:cNvPr>
          <p:cNvSpPr txBox="1">
            <a:spLocks/>
          </p:cNvSpPr>
          <p:nvPr/>
        </p:nvSpPr>
        <p:spPr>
          <a:xfrm>
            <a:off x="5025537" y="5325666"/>
            <a:ext cx="6217170"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de-DE" sz="1200"/>
              <a:t>Copilot auffordern, ein Bild zu erstellen, ohne Kontext anzugeben</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de-DE" sz="1200"/>
              <a:t>Aussagekräftige Modifikatoren im Prompt verwenden und einen ausführlicheren Bild-Prompt erstellen</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de-DE" sz="1200"/>
              <a:t>Copilot, ein zufälliges Bild zu erzeugen</a:t>
            </a:r>
          </a:p>
        </p:txBody>
      </p:sp>
      <p:grpSp>
        <p:nvGrpSpPr>
          <p:cNvPr id="65" name="Group 64">
            <a:extLst>
              <a:ext uri="{FF2B5EF4-FFF2-40B4-BE49-F238E27FC236}">
                <a16:creationId xmlns:a16="http://schemas.microsoft.com/office/drawing/2014/main" id="{FAB56892-C000-8028-AB94-EE59B341D240}"/>
              </a:ext>
              <a:ext uri="{C183D7F6-B498-43B3-948B-1728B52AA6E4}">
                <adec:decorative xmlns:adec="http://schemas.microsoft.com/office/drawing/2017/decorative" val="1"/>
              </a:ext>
            </a:extLst>
          </p:cNvPr>
          <p:cNvGrpSpPr>
            <a:grpSpLocks/>
          </p:cNvGrpSpPr>
          <p:nvPr/>
        </p:nvGrpSpPr>
        <p:grpSpPr>
          <a:xfrm>
            <a:off x="968818" y="1809492"/>
            <a:ext cx="504382" cy="500924"/>
            <a:chOff x="547424" y="4293480"/>
            <a:chExt cx="640026" cy="657416"/>
          </a:xfrm>
        </p:grpSpPr>
        <p:grpSp>
          <p:nvGrpSpPr>
            <p:cNvPr id="66" name="Group 65">
              <a:extLst>
                <a:ext uri="{FF2B5EF4-FFF2-40B4-BE49-F238E27FC236}">
                  <a16:creationId xmlns:a16="http://schemas.microsoft.com/office/drawing/2014/main" id="{EF200476-E88A-6497-A881-EE1C38C24D54}"/>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1E1FCA17-F4BA-43BB-08EE-C542392BDCED}"/>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7E52704-F4E3-C07B-BCE6-C43BD066F1F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FBC54FB6-31A4-5A2B-1283-C81A38DC589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52FE8936-63C9-C08A-6050-620EC74FB4B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346C1EF7-AD61-0B9E-A28F-661017C521F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854874CD-6A1E-1CEC-AA57-0D701909D8C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de-DE" sz="2000" i="0" u="none" strike="noStrike" cap="none" normalizeH="0" baseline="0" noProof="0">
                  <a:ln>
                    <a:noFill/>
                  </a:ln>
                  <a:solidFill>
                    <a:srgbClr val="C73ECC"/>
                  </a:solidFill>
                  <a:effectLst/>
                  <a:uLnTx/>
                  <a:uFillTx/>
                  <a:latin typeface="+mj-lt"/>
                  <a:ea typeface="+mj-ea"/>
                  <a:cs typeface="+mj-cs"/>
                </a:rPr>
                <a:t>1</a:t>
              </a:r>
            </a:p>
          </p:txBody>
        </p:sp>
      </p:grpSp>
      <p:grpSp>
        <p:nvGrpSpPr>
          <p:cNvPr id="73" name="Group 72">
            <a:extLst>
              <a:ext uri="{FF2B5EF4-FFF2-40B4-BE49-F238E27FC236}">
                <a16:creationId xmlns:a16="http://schemas.microsoft.com/office/drawing/2014/main" id="{F97260F9-6DE8-4E8A-1C70-E8B1E23C0424}"/>
              </a:ext>
              <a:ext uri="{C183D7F6-B498-43B3-948B-1728B52AA6E4}">
                <adec:decorative xmlns:adec="http://schemas.microsoft.com/office/drawing/2017/decorative" val="1"/>
              </a:ext>
            </a:extLst>
          </p:cNvPr>
          <p:cNvGrpSpPr>
            <a:grpSpLocks/>
          </p:cNvGrpSpPr>
          <p:nvPr/>
        </p:nvGrpSpPr>
        <p:grpSpPr>
          <a:xfrm>
            <a:off x="968818" y="3632143"/>
            <a:ext cx="504382" cy="500924"/>
            <a:chOff x="547424" y="4293480"/>
            <a:chExt cx="640026" cy="657416"/>
          </a:xfrm>
        </p:grpSpPr>
        <p:grpSp>
          <p:nvGrpSpPr>
            <p:cNvPr id="74" name="Group 73">
              <a:extLst>
                <a:ext uri="{FF2B5EF4-FFF2-40B4-BE49-F238E27FC236}">
                  <a16:creationId xmlns:a16="http://schemas.microsoft.com/office/drawing/2014/main" id="{270808FA-EAAE-22F0-1A06-48B0D6C0FACC}"/>
                </a:ext>
              </a:extLst>
            </p:cNvPr>
            <p:cNvGrpSpPr/>
            <p:nvPr/>
          </p:nvGrpSpPr>
          <p:grpSpPr>
            <a:xfrm>
              <a:off x="547424" y="4293480"/>
              <a:ext cx="640026" cy="657416"/>
              <a:chOff x="987658" y="5065483"/>
              <a:chExt cx="1169054" cy="1200820"/>
            </a:xfrm>
          </p:grpSpPr>
          <p:grpSp>
            <p:nvGrpSpPr>
              <p:cNvPr id="76" name="Group 75">
                <a:extLst>
                  <a:ext uri="{FF2B5EF4-FFF2-40B4-BE49-F238E27FC236}">
                    <a16:creationId xmlns:a16="http://schemas.microsoft.com/office/drawing/2014/main" id="{33F6D596-0233-0393-C48C-7C06406DD939}"/>
                  </a:ext>
                </a:extLst>
              </p:cNvPr>
              <p:cNvGrpSpPr/>
              <p:nvPr/>
            </p:nvGrpSpPr>
            <p:grpSpPr>
              <a:xfrm>
                <a:off x="987658" y="5065483"/>
                <a:ext cx="1169054" cy="1200820"/>
                <a:chOff x="6349393" y="1711575"/>
                <a:chExt cx="5590022" cy="5674618"/>
              </a:xfrm>
            </p:grpSpPr>
            <p:sp>
              <p:nvSpPr>
                <p:cNvPr id="79" name="Rounded Rectangle 3_1">
                  <a:extLst>
                    <a:ext uri="{FF2B5EF4-FFF2-40B4-BE49-F238E27FC236}">
                      <a16:creationId xmlns:a16="http://schemas.microsoft.com/office/drawing/2014/main" id="{28F6C224-BA72-F16B-1616-9AC23654C20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ounded Rectangle 3_1">
                  <a:extLst>
                    <a:ext uri="{FF2B5EF4-FFF2-40B4-BE49-F238E27FC236}">
                      <a16:creationId xmlns:a16="http://schemas.microsoft.com/office/drawing/2014/main" id="{98ABF773-5FE4-D59F-C6D1-61626AA593AA}"/>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Rounded Rectangle 3_1">
                <a:extLst>
                  <a:ext uri="{FF2B5EF4-FFF2-40B4-BE49-F238E27FC236}">
                    <a16:creationId xmlns:a16="http://schemas.microsoft.com/office/drawing/2014/main" id="{324711B3-4CB2-C3DE-28C4-4352F194801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ounded Rectangle 24_1">
                <a:extLst>
                  <a:ext uri="{FF2B5EF4-FFF2-40B4-BE49-F238E27FC236}">
                    <a16:creationId xmlns:a16="http://schemas.microsoft.com/office/drawing/2014/main" id="{7224BFF0-BC4E-A0AD-0276-1F5F315924E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5" name="Oval 74">
              <a:extLst>
                <a:ext uri="{FF2B5EF4-FFF2-40B4-BE49-F238E27FC236}">
                  <a16:creationId xmlns:a16="http://schemas.microsoft.com/office/drawing/2014/main" id="{21B36AA4-A2C0-7B45-0C2F-E9ED65599FC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000">
                  <a:solidFill>
                    <a:srgbClr val="C73ECC"/>
                  </a:solidFill>
                  <a:latin typeface="+mj-lt"/>
                  <a:ea typeface="+mj-ea"/>
                  <a:cs typeface="+mj-cs"/>
                </a:rPr>
                <a:t>2</a:t>
              </a:r>
            </a:p>
          </p:txBody>
        </p:sp>
      </p:grpSp>
      <p:grpSp>
        <p:nvGrpSpPr>
          <p:cNvPr id="81" name="Group 80">
            <a:extLst>
              <a:ext uri="{FF2B5EF4-FFF2-40B4-BE49-F238E27FC236}">
                <a16:creationId xmlns:a16="http://schemas.microsoft.com/office/drawing/2014/main" id="{A52F33D0-EC66-8107-A09B-9F738B592463}"/>
              </a:ext>
              <a:ext uri="{C183D7F6-B498-43B3-948B-1728B52AA6E4}">
                <adec:decorative xmlns:adec="http://schemas.microsoft.com/office/drawing/2017/decorative" val="1"/>
              </a:ext>
            </a:extLst>
          </p:cNvPr>
          <p:cNvGrpSpPr>
            <a:grpSpLocks/>
          </p:cNvGrpSpPr>
          <p:nvPr/>
        </p:nvGrpSpPr>
        <p:grpSpPr>
          <a:xfrm>
            <a:off x="968818" y="5454794"/>
            <a:ext cx="504382" cy="500924"/>
            <a:chOff x="547424" y="4293480"/>
            <a:chExt cx="640026" cy="657416"/>
          </a:xfrm>
        </p:grpSpPr>
        <p:grpSp>
          <p:nvGrpSpPr>
            <p:cNvPr id="82" name="Group 81">
              <a:extLst>
                <a:ext uri="{FF2B5EF4-FFF2-40B4-BE49-F238E27FC236}">
                  <a16:creationId xmlns:a16="http://schemas.microsoft.com/office/drawing/2014/main" id="{DACD7204-BCAF-D770-AC99-80EE7D214AAC}"/>
                </a:ext>
              </a:extLst>
            </p:cNvPr>
            <p:cNvGrpSpPr/>
            <p:nvPr/>
          </p:nvGrpSpPr>
          <p:grpSpPr>
            <a:xfrm>
              <a:off x="547424" y="4293480"/>
              <a:ext cx="640026" cy="657416"/>
              <a:chOff x="987658" y="5065483"/>
              <a:chExt cx="1169054" cy="1200820"/>
            </a:xfrm>
          </p:grpSpPr>
          <p:grpSp>
            <p:nvGrpSpPr>
              <p:cNvPr id="84" name="Group 83">
                <a:extLst>
                  <a:ext uri="{FF2B5EF4-FFF2-40B4-BE49-F238E27FC236}">
                    <a16:creationId xmlns:a16="http://schemas.microsoft.com/office/drawing/2014/main" id="{9A3C748A-3124-0F44-78E7-D6B608583320}"/>
                  </a:ext>
                </a:extLst>
              </p:cNvPr>
              <p:cNvGrpSpPr/>
              <p:nvPr/>
            </p:nvGrpSpPr>
            <p:grpSpPr>
              <a:xfrm>
                <a:off x="987658" y="5065483"/>
                <a:ext cx="1169054" cy="1200820"/>
                <a:chOff x="6349393" y="1711575"/>
                <a:chExt cx="5590022" cy="5674618"/>
              </a:xfrm>
            </p:grpSpPr>
            <p:sp>
              <p:nvSpPr>
                <p:cNvPr id="87" name="Rounded Rectangle 3_1">
                  <a:extLst>
                    <a:ext uri="{FF2B5EF4-FFF2-40B4-BE49-F238E27FC236}">
                      <a16:creationId xmlns:a16="http://schemas.microsoft.com/office/drawing/2014/main" id="{E8214AC8-C1AF-E46C-AFA2-7F0E0A53649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ounded Rectangle 3_1">
                  <a:extLst>
                    <a:ext uri="{FF2B5EF4-FFF2-40B4-BE49-F238E27FC236}">
                      <a16:creationId xmlns:a16="http://schemas.microsoft.com/office/drawing/2014/main" id="{BAD822C0-A27F-5E02-A2AC-D2F5B057E33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5" name="Rounded Rectangle 3_1">
                <a:extLst>
                  <a:ext uri="{FF2B5EF4-FFF2-40B4-BE49-F238E27FC236}">
                    <a16:creationId xmlns:a16="http://schemas.microsoft.com/office/drawing/2014/main" id="{B5B05902-B0A6-9253-3CC2-92C5F63026E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ounded Rectangle 24_1">
                <a:extLst>
                  <a:ext uri="{FF2B5EF4-FFF2-40B4-BE49-F238E27FC236}">
                    <a16:creationId xmlns:a16="http://schemas.microsoft.com/office/drawing/2014/main" id="{EA4358F6-6BCA-7108-BF10-418CD0E47C6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3" name="Oval 82">
              <a:extLst>
                <a:ext uri="{FF2B5EF4-FFF2-40B4-BE49-F238E27FC236}">
                  <a16:creationId xmlns:a16="http://schemas.microsoft.com/office/drawing/2014/main" id="{D071FFD5-D69F-FB44-0D94-33FA73483EF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de-DE" sz="2000">
                  <a:solidFill>
                    <a:srgbClr val="C73ECC"/>
                  </a:solidFill>
                  <a:latin typeface="+mj-lt"/>
                  <a:ea typeface="+mj-ea"/>
                  <a:cs typeface="+mj-cs"/>
                </a:rPr>
                <a:t>3</a:t>
              </a:r>
            </a:p>
          </p:txBody>
        </p:sp>
      </p:grpSp>
      <p:grpSp>
        <p:nvGrpSpPr>
          <p:cNvPr id="100" name="Graphic 98">
            <a:extLst>
              <a:ext uri="{FF2B5EF4-FFF2-40B4-BE49-F238E27FC236}">
                <a16:creationId xmlns:a16="http://schemas.microsoft.com/office/drawing/2014/main" id="{BF6CB0B8-1828-183E-8C38-E19DE1D05EFC}"/>
              </a:ext>
              <a:ext uri="{C183D7F6-B498-43B3-948B-1728B52AA6E4}">
                <adec:decorative xmlns:adec="http://schemas.microsoft.com/office/drawing/2017/decorative" val="1"/>
              </a:ext>
            </a:extLst>
          </p:cNvPr>
          <p:cNvGrpSpPr/>
          <p:nvPr/>
        </p:nvGrpSpPr>
        <p:grpSpPr>
          <a:xfrm>
            <a:off x="4997704" y="2230216"/>
            <a:ext cx="217234" cy="157702"/>
            <a:chOff x="-5493484" y="3293434"/>
            <a:chExt cx="4667181" cy="3388166"/>
          </a:xfrm>
        </p:grpSpPr>
        <p:sp>
          <p:nvSpPr>
            <p:cNvPr id="101" name="Freeform: Shape 100">
              <a:extLst>
                <a:ext uri="{FF2B5EF4-FFF2-40B4-BE49-F238E27FC236}">
                  <a16:creationId xmlns:a16="http://schemas.microsoft.com/office/drawing/2014/main" id="{4FC5E063-3EBE-4E1B-DFB9-203154CB9E5D}"/>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C69CB1C-20F0-0C98-CBBD-F668245B5F27}"/>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grpSp>
        <p:nvGrpSpPr>
          <p:cNvPr id="104" name="Graphic 98">
            <a:extLst>
              <a:ext uri="{FF2B5EF4-FFF2-40B4-BE49-F238E27FC236}">
                <a16:creationId xmlns:a16="http://schemas.microsoft.com/office/drawing/2014/main" id="{6CE8A65D-2507-7CFA-C541-E7F2A356A466}"/>
              </a:ext>
              <a:ext uri="{C183D7F6-B498-43B3-948B-1728B52AA6E4}">
                <adec:decorative xmlns:adec="http://schemas.microsoft.com/office/drawing/2017/decorative" val="1"/>
              </a:ext>
            </a:extLst>
          </p:cNvPr>
          <p:cNvGrpSpPr/>
          <p:nvPr/>
        </p:nvGrpSpPr>
        <p:grpSpPr>
          <a:xfrm>
            <a:off x="4997704" y="3508012"/>
            <a:ext cx="217234" cy="157702"/>
            <a:chOff x="-5493484" y="3293434"/>
            <a:chExt cx="4667181" cy="3388166"/>
          </a:xfrm>
        </p:grpSpPr>
        <p:sp>
          <p:nvSpPr>
            <p:cNvPr id="105" name="Freeform: Shape 104">
              <a:extLst>
                <a:ext uri="{FF2B5EF4-FFF2-40B4-BE49-F238E27FC236}">
                  <a16:creationId xmlns:a16="http://schemas.microsoft.com/office/drawing/2014/main" id="{C8A5C8C6-78E6-D6AC-8D01-19CEBAFC8DB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58C6582-A838-446C-8E7B-A6BC508CBA1F}"/>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grpSp>
        <p:nvGrpSpPr>
          <p:cNvPr id="107" name="Graphic 98">
            <a:extLst>
              <a:ext uri="{FF2B5EF4-FFF2-40B4-BE49-F238E27FC236}">
                <a16:creationId xmlns:a16="http://schemas.microsoft.com/office/drawing/2014/main" id="{04D76AA2-9955-CC66-851A-5282E9210964}"/>
              </a:ext>
              <a:ext uri="{C183D7F6-B498-43B3-948B-1728B52AA6E4}">
                <adec:decorative xmlns:adec="http://schemas.microsoft.com/office/drawing/2017/decorative" val="1"/>
              </a:ext>
            </a:extLst>
          </p:cNvPr>
          <p:cNvGrpSpPr/>
          <p:nvPr/>
        </p:nvGrpSpPr>
        <p:grpSpPr>
          <a:xfrm>
            <a:off x="4997704" y="5518129"/>
            <a:ext cx="217234" cy="157702"/>
            <a:chOff x="-5493484" y="3293434"/>
            <a:chExt cx="4667181" cy="3388166"/>
          </a:xfrm>
        </p:grpSpPr>
        <p:sp>
          <p:nvSpPr>
            <p:cNvPr id="108" name="Freeform: Shape 107">
              <a:extLst>
                <a:ext uri="{FF2B5EF4-FFF2-40B4-BE49-F238E27FC236}">
                  <a16:creationId xmlns:a16="http://schemas.microsoft.com/office/drawing/2014/main" id="{475E58A9-D9ED-BDB2-D50E-C50D2669E9D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4A26EB9-F6D7-051D-EEC5-D1AF613D7C49}"/>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1CE825FB-F6A4-FD45-0074-5FBB8EC9E13B}"/>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
        <p:nvSpPr>
          <p:cNvPr id="54" name="Content Placeholder 2">
            <a:extLst>
              <a:ext uri="{FF2B5EF4-FFF2-40B4-BE49-F238E27FC236}">
                <a16:creationId xmlns:a16="http://schemas.microsoft.com/office/drawing/2014/main" id="{A5B02665-1BB4-FDCE-A7B7-37F4BB4F928B}"/>
              </a:ext>
              <a:ext uri="{C183D7F6-B498-43B3-948B-1728B52AA6E4}">
                <adec:decorative xmlns:adec="http://schemas.microsoft.com/office/drawing/2017/decorative" val="0"/>
              </a:ext>
            </a:extLst>
          </p:cNvPr>
          <p:cNvSpPr txBox="1">
            <a:spLocks/>
          </p:cNvSpPr>
          <p:nvPr/>
        </p:nvSpPr>
        <p:spPr>
          <a:xfrm>
            <a:off x="5023343" y="3410681"/>
            <a:ext cx="6384366" cy="94384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de-DE" sz="1200" dirty="0"/>
              <a:t>Copilot kann die im Chat geteilten Bilder verstehen</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de-DE" sz="1200" dirty="0"/>
              <a:t>Copilot kann anhand des Chatverlaufs das Web nach passenden Inhalten durchsuchen</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de-DE" sz="1200" dirty="0"/>
              <a:t>Copilot kann Aktionen und Aufgaben im Chat durchführen, ohne den Browser zu verlassen</a:t>
            </a:r>
          </a:p>
        </p:txBody>
      </p:sp>
    </p:spTree>
    <p:extLst>
      <p:ext uri="{BB962C8B-B14F-4D97-AF65-F5344CB8AC3E}">
        <p14:creationId xmlns:p14="http://schemas.microsoft.com/office/powerpoint/2010/main" val="42648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60F3-7867-3F82-98DB-DFEB50865AFB}"/>
              </a:ext>
            </a:extLst>
          </p:cNvPr>
          <p:cNvSpPr>
            <a:spLocks noGrp="1"/>
          </p:cNvSpPr>
          <p:nvPr>
            <p:ph type="title"/>
          </p:nvPr>
        </p:nvSpPr>
        <p:spPr>
          <a:xfrm>
            <a:off x="588963" y="483326"/>
            <a:ext cx="11017250" cy="492443"/>
          </a:xfrm>
        </p:spPr>
        <p:txBody>
          <a:bodyPr/>
          <a:lstStyle/>
          <a:p>
            <a:r>
              <a:rPr lang="de-DE"/>
              <a:t>Was ist generative KI?</a:t>
            </a:r>
          </a:p>
        </p:txBody>
      </p:sp>
      <p:sp>
        <p:nvSpPr>
          <p:cNvPr id="11" name="Rectangle: Rounded Corners 10">
            <a:extLst>
              <a:ext uri="{FF2B5EF4-FFF2-40B4-BE49-F238E27FC236}">
                <a16:creationId xmlns:a16="http://schemas.microsoft.com/office/drawing/2014/main" id="{1ADCD422-E42B-8D40-21E6-04120BA6FB30}"/>
              </a:ext>
              <a:ext uri="{C183D7F6-B498-43B3-948B-1728B52AA6E4}">
                <adec:decorative xmlns:adec="http://schemas.microsoft.com/office/drawing/2017/decorative" val="1"/>
              </a:ext>
            </a:extLst>
          </p:cNvPr>
          <p:cNvSpPr>
            <a:spLocks/>
          </p:cNvSpPr>
          <p:nvPr/>
        </p:nvSpPr>
        <p:spPr>
          <a:xfrm>
            <a:off x="578791" y="2524124"/>
            <a:ext cx="11034991" cy="3768201"/>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400">
              <a:solidFill>
                <a:srgbClr val="FF5C39"/>
              </a:solidFill>
              <a:latin typeface="Segoe UI Semibold"/>
              <a:cs typeface="Segoe UI" panose="020B0502040204020203" pitchFamily="34" charset="0"/>
            </a:endParaRPr>
          </a:p>
        </p:txBody>
      </p:sp>
      <p:sp>
        <p:nvSpPr>
          <p:cNvPr id="14" name="TextBox 13">
            <a:extLst>
              <a:ext uri="{FF2B5EF4-FFF2-40B4-BE49-F238E27FC236}">
                <a16:creationId xmlns:a16="http://schemas.microsoft.com/office/drawing/2014/main" id="{893284DA-7148-E116-E5F9-87E6E2B2FCE4}"/>
              </a:ext>
            </a:extLst>
          </p:cNvPr>
          <p:cNvSpPr txBox="1">
            <a:spLocks/>
          </p:cNvSpPr>
          <p:nvPr/>
        </p:nvSpPr>
        <p:spPr>
          <a:xfrm>
            <a:off x="588963" y="1213683"/>
            <a:ext cx="11017250" cy="984885"/>
          </a:xfrm>
          <a:prstGeom prst="rect">
            <a:avLst/>
          </a:prstGeom>
          <a:noFill/>
        </p:spPr>
        <p:txBody>
          <a:bodyPr wrap="square" lIns="0" tIns="0" rIns="0" bIns="0">
            <a:spAutoFit/>
          </a:bodyPr>
          <a:lstStyle/>
          <a:p>
            <a:pPr defTabSz="932742">
              <a:spcBef>
                <a:spcPct val="0"/>
              </a:spcBef>
            </a:pPr>
            <a:r>
              <a:rPr lang="de-DE" sz="1600" dirty="0">
                <a:ln w="3175">
                  <a:noFill/>
                </a:ln>
                <a:gradFill flip="none" rotWithShape="1">
                  <a:gsLst>
                    <a:gs pos="0">
                      <a:schemeClr val="accent1"/>
                    </a:gs>
                    <a:gs pos="100000">
                      <a:schemeClr val="accent2"/>
                    </a:gs>
                  </a:gsLst>
                  <a:lin ang="10800000" scaled="1"/>
                  <a:tileRect/>
                </a:gradFill>
                <a:latin typeface="+mj-lt"/>
                <a:ea typeface="+mj-ea"/>
                <a:cs typeface="+mj-cs"/>
              </a:rPr>
              <a:t>Generative KI ist ein Zweig der künstlichen Intelligenz, der sich auf die Erstellung neuer Inhalte konzentriert. </a:t>
            </a:r>
            <a:br>
              <a:rPr lang="de-DE" sz="1600" dirty="0">
                <a:ln w="3175">
                  <a:noFill/>
                </a:ln>
                <a:gradFill flip="none" rotWithShape="1">
                  <a:gsLst>
                    <a:gs pos="0">
                      <a:schemeClr val="accent1"/>
                    </a:gs>
                    <a:gs pos="100000">
                      <a:schemeClr val="accent2"/>
                    </a:gs>
                  </a:gsLst>
                  <a:lin ang="10800000" scaled="1"/>
                  <a:tileRect/>
                </a:gradFill>
                <a:latin typeface="+mj-lt"/>
                <a:ea typeface="+mj-ea"/>
                <a:cs typeface="+mj-cs"/>
              </a:rPr>
            </a:br>
            <a:r>
              <a:rPr lang="de-DE" sz="1600" dirty="0">
                <a:ln w="3175">
                  <a:noFill/>
                </a:ln>
                <a:gradFill flip="none" rotWithShape="1">
                  <a:gsLst>
                    <a:gs pos="0">
                      <a:schemeClr val="accent1"/>
                    </a:gs>
                    <a:gs pos="100000">
                      <a:schemeClr val="accent2"/>
                    </a:gs>
                  </a:gsLst>
                  <a:lin ang="10800000" scaled="1"/>
                  <a:tileRect/>
                </a:gradFill>
                <a:latin typeface="+mj-lt"/>
                <a:ea typeface="+mj-ea"/>
                <a:cs typeface="+mj-cs"/>
              </a:rPr>
              <a:t>Im Gegensatz zur herkömmlichen KI, die auf Grundlage von Daten klassifiziert oder Vorhersagen trifft, </a:t>
            </a:r>
            <a:br>
              <a:rPr lang="de-DE" sz="1600" dirty="0">
                <a:ln w="3175">
                  <a:noFill/>
                </a:ln>
                <a:gradFill flip="none" rotWithShape="1">
                  <a:gsLst>
                    <a:gs pos="0">
                      <a:schemeClr val="accent1"/>
                    </a:gs>
                    <a:gs pos="100000">
                      <a:schemeClr val="accent2"/>
                    </a:gs>
                  </a:gsLst>
                  <a:lin ang="10800000" scaled="1"/>
                  <a:tileRect/>
                </a:gradFill>
                <a:latin typeface="+mj-lt"/>
                <a:ea typeface="+mj-ea"/>
                <a:cs typeface="+mj-cs"/>
              </a:rPr>
            </a:br>
            <a:r>
              <a:rPr lang="de-DE" sz="1600" dirty="0">
                <a:ln w="3175">
                  <a:noFill/>
                </a:ln>
                <a:gradFill flip="none" rotWithShape="1">
                  <a:gsLst>
                    <a:gs pos="0">
                      <a:schemeClr val="accent1"/>
                    </a:gs>
                    <a:gs pos="100000">
                      <a:schemeClr val="accent2"/>
                    </a:gs>
                  </a:gsLst>
                  <a:lin ang="10800000" scaled="1"/>
                  <a:tileRect/>
                </a:gradFill>
                <a:latin typeface="+mj-lt"/>
                <a:ea typeface="+mj-ea"/>
                <a:cs typeface="+mj-cs"/>
              </a:rPr>
              <a:t>kann generative KI originelle Ergebnisse wie Bilder, Texte, Musik und mehr erzeugen. Es ist, als würde man mit digitalen Kunstschaffenden oder Schriftstellenden arbeiten, die anhand von Beispielen lernen und dann neue Dinge erschaffen.</a:t>
            </a:r>
          </a:p>
        </p:txBody>
      </p:sp>
      <p:grpSp>
        <p:nvGrpSpPr>
          <p:cNvPr id="17" name="Group 16">
            <a:extLst>
              <a:ext uri="{FF2B5EF4-FFF2-40B4-BE49-F238E27FC236}">
                <a16:creationId xmlns:a16="http://schemas.microsoft.com/office/drawing/2014/main" id="{9670257B-3036-BCD5-A3EF-59602B47DD28}"/>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8" name="Arrow: U-Turn 17">
              <a:extLst>
                <a:ext uri="{FF2B5EF4-FFF2-40B4-BE49-F238E27FC236}">
                  <a16:creationId xmlns:a16="http://schemas.microsoft.com/office/drawing/2014/main" id="{1C229915-DCCC-ECAA-C8FC-A6578F0BDA4C}"/>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4EA7C474-1EE9-0CCD-4A76-D5EB09A78E3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2" name="Rounded Rectangle 3_1">
            <a:extLst>
              <a:ext uri="{FF2B5EF4-FFF2-40B4-BE49-F238E27FC236}">
                <a16:creationId xmlns:a16="http://schemas.microsoft.com/office/drawing/2014/main" id="{5C58860E-C4D9-84D2-D808-31B5FDB2C4A6}"/>
              </a:ext>
              <a:ext uri="{C183D7F6-B498-43B3-948B-1728B52AA6E4}">
                <adec:decorative xmlns:adec="http://schemas.microsoft.com/office/drawing/2017/decorative" val="1"/>
              </a:ext>
            </a:extLst>
          </p:cNvPr>
          <p:cNvSpPr>
            <a:spLocks/>
          </p:cNvSpPr>
          <p:nvPr/>
        </p:nvSpPr>
        <p:spPr>
          <a:xfrm>
            <a:off x="762572"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0" name="Rectangle: Rounded Corners 19">
            <a:extLst>
              <a:ext uri="{FF2B5EF4-FFF2-40B4-BE49-F238E27FC236}">
                <a16:creationId xmlns:a16="http://schemas.microsoft.com/office/drawing/2014/main" id="{2BA85D0D-B74E-D61D-5018-A89DA9A2D5E8}"/>
              </a:ext>
            </a:extLst>
          </p:cNvPr>
          <p:cNvSpPr>
            <a:spLocks/>
          </p:cNvSpPr>
          <p:nvPr/>
        </p:nvSpPr>
        <p:spPr bwMode="auto">
          <a:xfrm>
            <a:off x="902125" y="2861971"/>
            <a:ext cx="4912221" cy="395288"/>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600">
                <a:solidFill>
                  <a:schemeClr val="accent2"/>
                </a:solidFill>
                <a:effectLst/>
                <a:latin typeface="+mj-lt"/>
                <a:ea typeface="+mj-ea"/>
                <a:cs typeface="+mj-cs"/>
              </a:rPr>
              <a:t>Beispiele </a:t>
            </a:r>
          </a:p>
        </p:txBody>
      </p:sp>
      <p:sp>
        <p:nvSpPr>
          <p:cNvPr id="23" name="TextBox 22">
            <a:extLst>
              <a:ext uri="{FF2B5EF4-FFF2-40B4-BE49-F238E27FC236}">
                <a16:creationId xmlns:a16="http://schemas.microsoft.com/office/drawing/2014/main" id="{011E4355-461B-30A4-7D49-8DE3F6861451}"/>
              </a:ext>
            </a:extLst>
          </p:cNvPr>
          <p:cNvSpPr txBox="1">
            <a:spLocks/>
          </p:cNvSpPr>
          <p:nvPr/>
        </p:nvSpPr>
        <p:spPr>
          <a:xfrm>
            <a:off x="977751" y="3411897"/>
            <a:ext cx="4861275" cy="2323713"/>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de-DE" sz="1400" dirty="0">
                <a:effectLst/>
                <a:latin typeface="+mj-lt"/>
                <a:ea typeface="+mj-ea"/>
                <a:cs typeface="+mj-cs"/>
              </a:rPr>
              <a:t>Kunst und Design: </a:t>
            </a:r>
            <a:r>
              <a:rPr lang="de-DE" sz="1400" dirty="0">
                <a:effectLst/>
              </a:rPr>
              <a:t>KI kann einzigartige Grafiken, </a:t>
            </a:r>
            <a:br>
              <a:rPr lang="de-DE" sz="1400" dirty="0">
                <a:effectLst/>
              </a:rPr>
            </a:br>
            <a:r>
              <a:rPr lang="de-DE" sz="1400" dirty="0">
                <a:effectLst/>
              </a:rPr>
              <a:t>Logos und sogar Modedesigns erstellen.</a:t>
            </a:r>
          </a:p>
          <a:p>
            <a:pPr marL="223838" indent="-223838">
              <a:spcAft>
                <a:spcPts val="1000"/>
              </a:spcAft>
              <a:buFont typeface="Arial" panose="020B0604020202020204" pitchFamily="34" charset="0"/>
              <a:buChar char="•"/>
            </a:pPr>
            <a:r>
              <a:rPr lang="de-DE" sz="1400" dirty="0">
                <a:latin typeface="+mj-lt"/>
                <a:ea typeface="+mj-ea"/>
                <a:cs typeface="+mj-cs"/>
              </a:rPr>
              <a:t>Musik: </a:t>
            </a:r>
            <a:r>
              <a:rPr lang="de-DE" sz="1400" dirty="0">
                <a:effectLst/>
              </a:rPr>
              <a:t>KI kann originelle Musikstücke komponieren oder Musizierenden helfen, neue Klänge zu entwickeln.</a:t>
            </a:r>
          </a:p>
          <a:p>
            <a:pPr marL="223838" indent="-223838">
              <a:spcAft>
                <a:spcPts val="1000"/>
              </a:spcAft>
              <a:buFont typeface="Arial" panose="020B0604020202020204" pitchFamily="34" charset="0"/>
              <a:buChar char="•"/>
            </a:pPr>
            <a:r>
              <a:rPr lang="de-DE" sz="1400" dirty="0">
                <a:latin typeface="+mj-lt"/>
                <a:ea typeface="+mj-ea"/>
                <a:cs typeface="+mj-cs"/>
              </a:rPr>
              <a:t>Schreiben: </a:t>
            </a:r>
            <a:r>
              <a:rPr lang="de-DE" sz="1400" dirty="0">
                <a:effectLst/>
              </a:rPr>
              <a:t>KI kann Geschichten und Gedichte schreiben und sogar bei den Hausaufgaben helfen, indem sie Ideen und Inhalte generiert.</a:t>
            </a:r>
          </a:p>
          <a:p>
            <a:pPr marL="223838" indent="-223838">
              <a:spcAft>
                <a:spcPts val="1000"/>
              </a:spcAft>
              <a:buFont typeface="Arial" panose="020B0604020202020204" pitchFamily="34" charset="0"/>
              <a:buChar char="•"/>
            </a:pPr>
            <a:r>
              <a:rPr lang="de-DE" sz="1400" dirty="0">
                <a:latin typeface="+mj-lt"/>
                <a:ea typeface="+mj-ea"/>
                <a:cs typeface="+mj-cs"/>
              </a:rPr>
              <a:t>Spiele: </a:t>
            </a:r>
            <a:r>
              <a:rPr lang="de-DE" sz="1400" dirty="0">
                <a:effectLst/>
              </a:rPr>
              <a:t>KI kann Spiele-Levels, -Charaktere und sogar </a:t>
            </a:r>
            <a:br>
              <a:rPr lang="de-DE" sz="1400" dirty="0">
                <a:effectLst/>
              </a:rPr>
            </a:br>
            <a:r>
              <a:rPr lang="de-DE" sz="1400" dirty="0">
                <a:effectLst/>
              </a:rPr>
              <a:t>ganze -Welten entwerfen.</a:t>
            </a:r>
          </a:p>
        </p:txBody>
      </p:sp>
      <p:grpSp>
        <p:nvGrpSpPr>
          <p:cNvPr id="28" name="Group 27">
            <a:extLst>
              <a:ext uri="{FF2B5EF4-FFF2-40B4-BE49-F238E27FC236}">
                <a16:creationId xmlns:a16="http://schemas.microsoft.com/office/drawing/2014/main" id="{2CC9C51F-1141-33E6-9621-C087E93657AF}"/>
              </a:ext>
              <a:ext uri="{C183D7F6-B498-43B3-948B-1728B52AA6E4}">
                <adec:decorative xmlns:adec="http://schemas.microsoft.com/office/drawing/2017/decorative" val="1"/>
              </a:ext>
            </a:extLst>
          </p:cNvPr>
          <p:cNvGrpSpPr>
            <a:grpSpLocks/>
          </p:cNvGrpSpPr>
          <p:nvPr/>
        </p:nvGrpSpPr>
        <p:grpSpPr>
          <a:xfrm>
            <a:off x="5393181" y="2805827"/>
            <a:ext cx="511080" cy="507576"/>
            <a:chOff x="547424" y="4293480"/>
            <a:chExt cx="640026" cy="657416"/>
          </a:xfrm>
        </p:grpSpPr>
        <p:grpSp>
          <p:nvGrpSpPr>
            <p:cNvPr id="29" name="Group 28">
              <a:extLst>
                <a:ext uri="{FF2B5EF4-FFF2-40B4-BE49-F238E27FC236}">
                  <a16:creationId xmlns:a16="http://schemas.microsoft.com/office/drawing/2014/main" id="{22E8560E-2EF5-AFB8-ABC4-4A24C63D5EB8}"/>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4D303278-F062-6DD0-7CE7-5174C4614080}"/>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98AE80ED-4929-22DC-68C3-456E7C84B25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E6E2FC8A-4A4D-3BDB-6626-82FDBB657E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93CF0050-8668-031D-8D69-9320ED0CE0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85A47B7B-119C-05F7-2B03-1C33D4524E1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893B98B9-20DF-0290-D67B-F654AC4B78E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3" name="CompanyDirectory_EF0D">
            <a:extLst>
              <a:ext uri="{FF2B5EF4-FFF2-40B4-BE49-F238E27FC236}">
                <a16:creationId xmlns:a16="http://schemas.microsoft.com/office/drawing/2014/main" id="{C03FE11F-A1E7-B620-1A46-0941FE79CB9F}"/>
              </a:ext>
              <a:ext uri="{C183D7F6-B498-43B3-948B-1728B52AA6E4}">
                <adec:decorative xmlns:adec="http://schemas.microsoft.com/office/drawing/2017/decorative" val="1"/>
              </a:ext>
            </a:extLst>
          </p:cNvPr>
          <p:cNvSpPr>
            <a:spLocks noChangeAspect="1" noEditPoints="1"/>
          </p:cNvSpPr>
          <p:nvPr/>
        </p:nvSpPr>
        <p:spPr bwMode="auto">
          <a:xfrm>
            <a:off x="5550617" y="2950599"/>
            <a:ext cx="196208" cy="21803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25" name="Rounded Rectangle 3_1_1">
            <a:extLst>
              <a:ext uri="{FF2B5EF4-FFF2-40B4-BE49-F238E27FC236}">
                <a16:creationId xmlns:a16="http://schemas.microsoft.com/office/drawing/2014/main" id="{B12F22F0-BC59-7F47-990F-B6DC67897839}"/>
              </a:ext>
              <a:ext uri="{C183D7F6-B498-43B3-948B-1728B52AA6E4}">
                <adec:decorative xmlns:adec="http://schemas.microsoft.com/office/drawing/2017/decorative" val="1"/>
              </a:ext>
            </a:extLst>
          </p:cNvPr>
          <p:cNvSpPr>
            <a:spLocks/>
          </p:cNvSpPr>
          <p:nvPr/>
        </p:nvSpPr>
        <p:spPr>
          <a:xfrm>
            <a:off x="6187727"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Rectangle: Rounded Corners 20">
            <a:extLst>
              <a:ext uri="{FF2B5EF4-FFF2-40B4-BE49-F238E27FC236}">
                <a16:creationId xmlns:a16="http://schemas.microsoft.com/office/drawing/2014/main" id="{672660C8-4C87-4D27-FD0A-6C84E49E5A0C}"/>
              </a:ext>
            </a:extLst>
          </p:cNvPr>
          <p:cNvSpPr>
            <a:spLocks/>
          </p:cNvSpPr>
          <p:nvPr/>
        </p:nvSpPr>
        <p:spPr bwMode="auto">
          <a:xfrm>
            <a:off x="6327281" y="2861971"/>
            <a:ext cx="4912221" cy="395288"/>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600">
                <a:solidFill>
                  <a:schemeClr val="accent1"/>
                </a:solidFill>
                <a:effectLst/>
                <a:latin typeface="+mj-lt"/>
                <a:ea typeface="+mj-ea"/>
                <a:cs typeface="+mj-cs"/>
              </a:rPr>
              <a:t>Ethik und Verantwortung</a:t>
            </a:r>
          </a:p>
        </p:txBody>
      </p:sp>
      <p:sp>
        <p:nvSpPr>
          <p:cNvPr id="24" name="TextBox 23">
            <a:extLst>
              <a:ext uri="{FF2B5EF4-FFF2-40B4-BE49-F238E27FC236}">
                <a16:creationId xmlns:a16="http://schemas.microsoft.com/office/drawing/2014/main" id="{50F3649D-CE75-C08C-E09C-D2DD8174A948}"/>
              </a:ext>
            </a:extLst>
          </p:cNvPr>
          <p:cNvSpPr txBox="1">
            <a:spLocks/>
          </p:cNvSpPr>
          <p:nvPr/>
        </p:nvSpPr>
        <p:spPr>
          <a:xfrm>
            <a:off x="6416039" y="3411897"/>
            <a:ext cx="4861275" cy="2626360"/>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de-DE" sz="1400" dirty="0">
                <a:latin typeface="+mj-lt"/>
                <a:ea typeface="+mj-ea"/>
                <a:cs typeface="+mj-cs"/>
              </a:rPr>
              <a:t>Verantwortungsvolle Nutzung von KI: </a:t>
            </a:r>
            <a:r>
              <a:rPr lang="de-DE" sz="1400" dirty="0">
                <a:effectLst/>
              </a:rPr>
              <a:t>Es ist wichtig, </a:t>
            </a:r>
            <a:br>
              <a:rPr lang="de-DE" sz="1400" dirty="0">
                <a:effectLst/>
              </a:rPr>
            </a:br>
            <a:r>
              <a:rPr lang="de-DE" sz="1400" dirty="0">
                <a:effectLst/>
              </a:rPr>
              <a:t>KI ethisch und respektvoll zu nutzen. Das bedeutet, </a:t>
            </a:r>
            <a:br>
              <a:rPr lang="de-DE" sz="1400" dirty="0">
                <a:effectLst/>
              </a:rPr>
            </a:br>
            <a:r>
              <a:rPr lang="de-DE" sz="1400" dirty="0">
                <a:effectLst/>
              </a:rPr>
              <a:t>dass KI nicht zur Erstellung schädlicher oder irreführender Inhalte verwendet wird.</a:t>
            </a:r>
          </a:p>
          <a:p>
            <a:pPr marL="223838" indent="-223838">
              <a:spcAft>
                <a:spcPts val="1000"/>
              </a:spcAft>
              <a:buFont typeface="Arial" panose="020B0604020202020204" pitchFamily="34" charset="0"/>
              <a:buChar char="•"/>
            </a:pPr>
            <a:r>
              <a:rPr lang="de-DE" sz="1400" dirty="0">
                <a:latin typeface="+mj-lt"/>
                <a:ea typeface="+mj-ea"/>
                <a:cs typeface="+mj-cs"/>
              </a:rPr>
              <a:t>Datenschutz und Einwilligung: </a:t>
            </a:r>
            <a:r>
              <a:rPr lang="de-DE" sz="1400" dirty="0">
                <a:effectLst/>
              </a:rPr>
              <a:t>Respektieren Sie stets die Privatsphäre aller Beteiligten, und verwenden Sie personenbezogene Daten nur mit Erlaubnis.</a:t>
            </a:r>
          </a:p>
          <a:p>
            <a:pPr marL="223838" indent="-223838">
              <a:spcAft>
                <a:spcPts val="1000"/>
              </a:spcAft>
              <a:buFont typeface="Arial" panose="020B0604020202020204" pitchFamily="34" charset="0"/>
              <a:buChar char="•"/>
            </a:pPr>
            <a:r>
              <a:rPr lang="de-DE" sz="1400" dirty="0">
                <a:latin typeface="+mj-lt"/>
                <a:ea typeface="+mj-ea"/>
                <a:cs typeface="+mj-cs"/>
              </a:rPr>
              <a:t>Verzerrung und Fairness: </a:t>
            </a:r>
            <a:r>
              <a:rPr lang="de-DE" sz="1400" dirty="0">
                <a:effectLst/>
              </a:rPr>
              <a:t>Beachten Sie, dass KI Verzerrungen in den Daten widerspiegeln kann, mit denen sie trainiert wurde. Es ist wichtig, diese Verzerrungen zu erkennen und zu berücksichtigen.</a:t>
            </a:r>
          </a:p>
        </p:txBody>
      </p:sp>
      <p:grpSp>
        <p:nvGrpSpPr>
          <p:cNvPr id="46" name="Group 45">
            <a:extLst>
              <a:ext uri="{FF2B5EF4-FFF2-40B4-BE49-F238E27FC236}">
                <a16:creationId xmlns:a16="http://schemas.microsoft.com/office/drawing/2014/main" id="{B0A241FC-A111-BE34-B04C-18DFD75C48E8}"/>
              </a:ext>
              <a:ext uri="{C183D7F6-B498-43B3-948B-1728B52AA6E4}">
                <adec:decorative xmlns:adec="http://schemas.microsoft.com/office/drawing/2017/decorative" val="1"/>
              </a:ext>
            </a:extLst>
          </p:cNvPr>
          <p:cNvGrpSpPr>
            <a:grpSpLocks/>
          </p:cNvGrpSpPr>
          <p:nvPr/>
        </p:nvGrpSpPr>
        <p:grpSpPr>
          <a:xfrm>
            <a:off x="10818337" y="2805827"/>
            <a:ext cx="511080" cy="507576"/>
            <a:chOff x="547424" y="4293480"/>
            <a:chExt cx="640026" cy="657416"/>
          </a:xfrm>
        </p:grpSpPr>
        <p:grpSp>
          <p:nvGrpSpPr>
            <p:cNvPr id="47" name="Group 46">
              <a:extLst>
                <a:ext uri="{FF2B5EF4-FFF2-40B4-BE49-F238E27FC236}">
                  <a16:creationId xmlns:a16="http://schemas.microsoft.com/office/drawing/2014/main" id="{A644FA69-E2F8-5058-92DF-31F5CBDF12CC}"/>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782BF7B9-0E83-C8DD-3D1A-8C87A1FF280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2AA4803E-AF36-5F1D-C326-AF6E4C2D793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19048152-5D2B-9A1C-6A99-D47F551C0E2F}"/>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2A4DF4E9-9314-15EE-F022-20E5285A61F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A94B2836-51DA-8447-48D8-4278140B5BD0}"/>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28CEA628-8758-DCB9-BC9A-5CCBC28F0CD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5" name="Compare_F057">
            <a:extLst>
              <a:ext uri="{FF2B5EF4-FFF2-40B4-BE49-F238E27FC236}">
                <a16:creationId xmlns:a16="http://schemas.microsoft.com/office/drawing/2014/main" id="{A783AE41-4211-457A-C934-BC67AE836736}"/>
              </a:ext>
              <a:ext uri="{C183D7F6-B498-43B3-948B-1728B52AA6E4}">
                <adec:decorative xmlns:adec="http://schemas.microsoft.com/office/drawing/2017/decorative" val="1"/>
              </a:ext>
            </a:extLst>
          </p:cNvPr>
          <p:cNvSpPr>
            <a:spLocks noChangeAspect="1" noEditPoints="1"/>
          </p:cNvSpPr>
          <p:nvPr/>
        </p:nvSpPr>
        <p:spPr bwMode="auto">
          <a:xfrm>
            <a:off x="10969297" y="2951622"/>
            <a:ext cx="209160" cy="21598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5" name="TextBox 4">
            <a:extLst>
              <a:ext uri="{FF2B5EF4-FFF2-40B4-BE49-F238E27FC236}">
                <a16:creationId xmlns:a16="http://schemas.microsoft.com/office/drawing/2014/main" id="{E6D33574-C3DC-79FF-D4FC-9F59064FCF02}"/>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5133820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EAD0-DE73-BF1D-1B52-D27DB610EB0A}"/>
              </a:ext>
            </a:extLst>
          </p:cNvPr>
          <p:cNvSpPr>
            <a:spLocks noGrp="1"/>
          </p:cNvSpPr>
          <p:nvPr>
            <p:ph type="title"/>
          </p:nvPr>
        </p:nvSpPr>
        <p:spPr>
          <a:xfrm>
            <a:off x="588263" y="457200"/>
            <a:ext cx="11018520" cy="492443"/>
          </a:xfrm>
        </p:spPr>
        <p:txBody>
          <a:bodyPr/>
          <a:lstStyle/>
          <a:p>
            <a:r>
              <a:rPr lang="de-DE"/>
              <a:t>Zusammenfassung</a:t>
            </a:r>
          </a:p>
        </p:txBody>
      </p:sp>
      <p:sp>
        <p:nvSpPr>
          <p:cNvPr id="6" name="Rectangle: Rounded Corners 5">
            <a:extLst>
              <a:ext uri="{FF2B5EF4-FFF2-40B4-BE49-F238E27FC236}">
                <a16:creationId xmlns:a16="http://schemas.microsoft.com/office/drawing/2014/main" id="{13F72AD9-BBCA-BE51-A5EA-FABB91BA2BC5}"/>
              </a:ext>
              <a:ext uri="{C183D7F6-B498-43B3-948B-1728B52AA6E4}">
                <adec:decorative xmlns:adec="http://schemas.microsoft.com/office/drawing/2017/decorative" val="1"/>
              </a:ext>
            </a:extLst>
          </p:cNvPr>
          <p:cNvSpPr>
            <a:spLocks/>
          </p:cNvSpPr>
          <p:nvPr/>
        </p:nvSpPr>
        <p:spPr>
          <a:xfrm>
            <a:off x="578791" y="1371691"/>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grpSp>
        <p:nvGrpSpPr>
          <p:cNvPr id="8" name="Group 7">
            <a:extLst>
              <a:ext uri="{FF2B5EF4-FFF2-40B4-BE49-F238E27FC236}">
                <a16:creationId xmlns:a16="http://schemas.microsoft.com/office/drawing/2014/main" id="{163FB0B3-A65E-E2A7-ADAE-887C3F4D50FF}"/>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9" name="Arrow: U-Turn 8">
              <a:extLst>
                <a:ext uri="{FF2B5EF4-FFF2-40B4-BE49-F238E27FC236}">
                  <a16:creationId xmlns:a16="http://schemas.microsoft.com/office/drawing/2014/main" id="{E8531D61-CDDD-E91C-C98E-17282AB0D643}"/>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99C54936-9597-5CFC-7BAF-5F440BF5CBB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1" name="Rounded Rectangle 3_1">
            <a:extLst>
              <a:ext uri="{FF2B5EF4-FFF2-40B4-BE49-F238E27FC236}">
                <a16:creationId xmlns:a16="http://schemas.microsoft.com/office/drawing/2014/main" id="{FE024BB2-0D51-34EC-BB2A-06BD8597FB4F}"/>
              </a:ext>
              <a:ext uri="{C183D7F6-B498-43B3-948B-1728B52AA6E4}">
                <adec:decorative xmlns:adec="http://schemas.microsoft.com/office/drawing/2017/decorative" val="1"/>
              </a:ext>
            </a:extLst>
          </p:cNvPr>
          <p:cNvSpPr>
            <a:spLocks/>
          </p:cNvSpPr>
          <p:nvPr/>
        </p:nvSpPr>
        <p:spPr>
          <a:xfrm>
            <a:off x="762571" y="1554901"/>
            <a:ext cx="10667428"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2" name="TextBox 11">
            <a:extLst>
              <a:ext uri="{FF2B5EF4-FFF2-40B4-BE49-F238E27FC236}">
                <a16:creationId xmlns:a16="http://schemas.microsoft.com/office/drawing/2014/main" id="{7763F321-06E7-32FD-2D8C-EDB5B0247999}"/>
              </a:ext>
            </a:extLst>
          </p:cNvPr>
          <p:cNvSpPr txBox="1">
            <a:spLocks/>
          </p:cNvSpPr>
          <p:nvPr/>
        </p:nvSpPr>
        <p:spPr>
          <a:xfrm>
            <a:off x="951238" y="2342095"/>
            <a:ext cx="10294265" cy="2918748"/>
          </a:xfrm>
          <a:prstGeom prst="rect">
            <a:avLst/>
          </a:prstGeom>
          <a:noFill/>
        </p:spPr>
        <p:txBody>
          <a:bodyPr wrap="square" lIns="0" tIns="0" rIns="0" bIns="0">
            <a:spAutoFit/>
          </a:bodyPr>
          <a:lstStyle/>
          <a:p>
            <a:pPr>
              <a:spcAft>
                <a:spcPts val="600"/>
              </a:spcAft>
            </a:pPr>
            <a:r>
              <a:rPr lang="de-DE" sz="1800" dirty="0">
                <a:effectLst/>
                <a:latin typeface="+mj-lt"/>
                <a:ea typeface="+mj-ea"/>
                <a:cs typeface="+mj-cs"/>
              </a:rPr>
              <a:t>Grundlagen der generativen KI:</a:t>
            </a:r>
          </a:p>
          <a:p>
            <a:pPr marL="312738" indent="-220663">
              <a:spcAft>
                <a:spcPts val="1400"/>
              </a:spcAft>
              <a:buFont typeface="Arial" panose="020B0604020202020204" pitchFamily="34" charset="0"/>
              <a:buChar char="•"/>
            </a:pPr>
            <a:r>
              <a:rPr lang="de-DE" sz="1400" dirty="0">
                <a:effectLst/>
                <a:latin typeface="+mj-lt"/>
              </a:rPr>
              <a:t>Was Sie gelernt haben: </a:t>
            </a:r>
            <a:r>
              <a:rPr lang="de-DE" sz="1400" dirty="0">
                <a:effectLst/>
              </a:rPr>
              <a:t>Sie haben erfahren, was generative KI ist und wie sie funktioniert. Sie haben gelernt, dass es sich um eine Art von KI handelt, die neue Inhalte wie Bilder, Texte und Musik erstellen kann, indem sie aus Beispielen lernt.</a:t>
            </a:r>
          </a:p>
          <a:p>
            <a:pPr marL="312738" indent="-220663">
              <a:spcAft>
                <a:spcPts val="1400"/>
              </a:spcAft>
              <a:buFont typeface="Arial" panose="020B0604020202020204" pitchFamily="34" charset="0"/>
              <a:buChar char="•"/>
            </a:pPr>
            <a:r>
              <a:rPr lang="de-DE" sz="1400" dirty="0">
                <a:latin typeface="+mj-lt"/>
              </a:rPr>
              <a:t>Warum ist das wichtig? </a:t>
            </a:r>
            <a:r>
              <a:rPr lang="de-DE" sz="1400" dirty="0">
                <a:effectLst/>
              </a:rPr>
              <a:t>Wenn Sie generative KI verstehen, können Sie besser einschätzen, wie Sie die Technologie kreativ und verantwortungsvoll einsetzen können</a:t>
            </a:r>
            <a:r>
              <a:rPr lang="de-DE" sz="1600" dirty="0">
                <a:effectLst/>
              </a:rPr>
              <a:t>.</a:t>
            </a:r>
          </a:p>
          <a:p>
            <a:pPr marL="312738" indent="-220663">
              <a:spcAft>
                <a:spcPts val="600"/>
              </a:spcAft>
              <a:buFont typeface="Arial" panose="020B0604020202020204" pitchFamily="34" charset="0"/>
              <a:buChar char="•"/>
            </a:pPr>
            <a:r>
              <a:rPr lang="de-DE" sz="1600" dirty="0">
                <a:latin typeface="+mj-lt"/>
              </a:rPr>
              <a:t>Ihr Traumziel erstellen</a:t>
            </a:r>
          </a:p>
          <a:p>
            <a:pPr marL="619125" indent="-209550">
              <a:spcAft>
                <a:spcPts val="1000"/>
              </a:spcAft>
              <a:buFont typeface="Avenir Next LT Pro" panose="020B0504020202020204" pitchFamily="34" charset="0"/>
              <a:buChar char="–"/>
            </a:pPr>
            <a:r>
              <a:rPr lang="de-DE" sz="1300" dirty="0">
                <a:effectLst/>
                <a:latin typeface="+mj-lt"/>
              </a:rPr>
              <a:t>Was Sie getan haben: </a:t>
            </a:r>
            <a:r>
              <a:rPr lang="de-DE" sz="1300" dirty="0">
                <a:effectLst/>
              </a:rPr>
              <a:t>Sie haben KI zur Ideenfindung, zur Erstellung von Hero Images und zur Gestaltung von Merkmalen für Ihr Reiseziel eingesetzt.</a:t>
            </a:r>
          </a:p>
          <a:p>
            <a:pPr marL="619125" indent="-209550">
              <a:spcAft>
                <a:spcPts val="1000"/>
              </a:spcAft>
              <a:buFont typeface="Avenir Next LT Pro" panose="020B0504020202020204" pitchFamily="34" charset="0"/>
              <a:buChar char="–"/>
            </a:pPr>
            <a:r>
              <a:rPr lang="de-DE" sz="1300" dirty="0">
                <a:latin typeface="+mj-lt"/>
              </a:rPr>
              <a:t>Warum ist das wichtig? </a:t>
            </a:r>
            <a:r>
              <a:rPr lang="de-DE" sz="1300" dirty="0">
                <a:effectLst/>
              </a:rPr>
              <a:t>Diese Projekte haben gezeigt, wie KI Ihre kreativen Ideen auf einzigartige und spannende Weise zum Leben erwecken kann.</a:t>
            </a:r>
          </a:p>
        </p:txBody>
      </p:sp>
      <p:sp>
        <p:nvSpPr>
          <p:cNvPr id="13" name="Rectangle: Rounded Corners 12">
            <a:extLst>
              <a:ext uri="{FF2B5EF4-FFF2-40B4-BE49-F238E27FC236}">
                <a16:creationId xmlns:a16="http://schemas.microsoft.com/office/drawing/2014/main" id="{B749CB11-8F26-69E7-0ED8-66FD5A9FA77C}"/>
              </a:ext>
            </a:extLst>
          </p:cNvPr>
          <p:cNvSpPr>
            <a:spLocks/>
          </p:cNvSpPr>
          <p:nvPr/>
        </p:nvSpPr>
        <p:spPr bwMode="auto">
          <a:xfrm>
            <a:off x="944881" y="1738567"/>
            <a:ext cx="10066019"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800">
                <a:solidFill>
                  <a:schemeClr val="accent2"/>
                </a:solidFill>
                <a:effectLst/>
                <a:latin typeface="+mj-lt"/>
                <a:ea typeface="+mj-ea"/>
                <a:cs typeface="+mj-cs"/>
              </a:rPr>
              <a:t>Wichtige Take-aways </a:t>
            </a:r>
          </a:p>
        </p:txBody>
      </p:sp>
      <p:grpSp>
        <p:nvGrpSpPr>
          <p:cNvPr id="25" name="Group 24">
            <a:extLst>
              <a:ext uri="{FF2B5EF4-FFF2-40B4-BE49-F238E27FC236}">
                <a16:creationId xmlns:a16="http://schemas.microsoft.com/office/drawing/2014/main" id="{746D8D3F-E4E3-5E37-903F-8DF6CD56CA1B}"/>
              </a:ext>
              <a:ext uri="{C183D7F6-B498-43B3-948B-1728B52AA6E4}">
                <adec:decorative xmlns:adec="http://schemas.microsoft.com/office/drawing/2017/decorative" val="1"/>
              </a:ext>
            </a:extLst>
          </p:cNvPr>
          <p:cNvGrpSpPr>
            <a:grpSpLocks/>
          </p:cNvGrpSpPr>
          <p:nvPr/>
        </p:nvGrpSpPr>
        <p:grpSpPr>
          <a:xfrm>
            <a:off x="10693723" y="1695861"/>
            <a:ext cx="553396" cy="549602"/>
            <a:chOff x="547424" y="4293480"/>
            <a:chExt cx="640026" cy="657416"/>
          </a:xfrm>
        </p:grpSpPr>
        <p:grpSp>
          <p:nvGrpSpPr>
            <p:cNvPr id="26" name="Group 25">
              <a:extLst>
                <a:ext uri="{FF2B5EF4-FFF2-40B4-BE49-F238E27FC236}">
                  <a16:creationId xmlns:a16="http://schemas.microsoft.com/office/drawing/2014/main" id="{74ED4784-D36C-5EFB-0977-676BFA1BED7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3C5BB50-EF44-64C9-26CA-DB1095FADD16}"/>
                  </a:ext>
                </a:extLst>
              </p:cNvPr>
              <p:cNvGrpSpPr/>
              <p:nvPr/>
            </p:nvGrpSpPr>
            <p:grpSpPr>
              <a:xfrm>
                <a:off x="987658" y="5065483"/>
                <a:ext cx="1169054" cy="1200820"/>
                <a:chOff x="6349393" y="1711575"/>
                <a:chExt cx="5590022" cy="5674618"/>
              </a:xfrm>
            </p:grpSpPr>
            <p:sp>
              <p:nvSpPr>
                <p:cNvPr id="31" name="Rounded Rectangle 3_1">
                  <a:extLst>
                    <a:ext uri="{FF2B5EF4-FFF2-40B4-BE49-F238E27FC236}">
                      <a16:creationId xmlns:a16="http://schemas.microsoft.com/office/drawing/2014/main" id="{2FAB3980-B334-F989-EDDF-27F74374C2A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3_1">
                  <a:extLst>
                    <a:ext uri="{FF2B5EF4-FFF2-40B4-BE49-F238E27FC236}">
                      <a16:creationId xmlns:a16="http://schemas.microsoft.com/office/drawing/2014/main" id="{3A5C8050-28E7-3A84-63BF-9BFB9C117DB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9" name="Rounded Rectangle 3_1">
                <a:extLst>
                  <a:ext uri="{FF2B5EF4-FFF2-40B4-BE49-F238E27FC236}">
                    <a16:creationId xmlns:a16="http://schemas.microsoft.com/office/drawing/2014/main" id="{A4A38036-45AD-1DAB-0968-B545DF3EA6B6}"/>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24_1">
                <a:extLst>
                  <a:ext uri="{FF2B5EF4-FFF2-40B4-BE49-F238E27FC236}">
                    <a16:creationId xmlns:a16="http://schemas.microsoft.com/office/drawing/2014/main" id="{EFA9E813-F07B-D51A-557B-AA595275D89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35A15E2-9892-AEE3-2A2A-C0499F80C87B}"/>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39" name="book_2" title="Icon of a book and a pencil">
            <a:extLst>
              <a:ext uri="{FF2B5EF4-FFF2-40B4-BE49-F238E27FC236}">
                <a16:creationId xmlns:a16="http://schemas.microsoft.com/office/drawing/2014/main" id="{3DAB2446-4AA1-97F8-30ED-4750C9B2C759}"/>
              </a:ext>
            </a:extLst>
          </p:cNvPr>
          <p:cNvSpPr>
            <a:spLocks noChangeAspect="1" noEditPoints="1"/>
          </p:cNvSpPr>
          <p:nvPr/>
        </p:nvSpPr>
        <p:spPr bwMode="auto">
          <a:xfrm>
            <a:off x="10847815" y="1858745"/>
            <a:ext cx="245212" cy="22383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AA543435-D20F-E92C-9E5A-61746697F721}"/>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5044750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1BA4-117A-1DF7-238F-09F9030DC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DCA48-3FDA-4946-D667-6DBA9C67DF07}"/>
              </a:ext>
            </a:extLst>
          </p:cNvPr>
          <p:cNvSpPr>
            <a:spLocks noGrp="1"/>
          </p:cNvSpPr>
          <p:nvPr>
            <p:ph type="title"/>
          </p:nvPr>
        </p:nvSpPr>
        <p:spPr>
          <a:xfrm>
            <a:off x="588963" y="457200"/>
            <a:ext cx="11017250" cy="1477328"/>
          </a:xfrm>
        </p:spPr>
        <p:txBody>
          <a:bodyPr/>
          <a:lstStyle/>
          <a:p>
            <a:r>
              <a:rPr lang="de-DE" dirty="0"/>
              <a:t>Nachdenken und Erweitern: Ihre KI-Journey geht weiter!</a:t>
            </a:r>
            <a:br>
              <a:rPr lang="de-DE" dirty="0"/>
            </a:br>
            <a:br>
              <a:rPr lang="de-DE" dirty="0"/>
            </a:br>
            <a:endParaRPr lang="de-DE" dirty="0"/>
          </a:p>
        </p:txBody>
      </p:sp>
      <p:sp>
        <p:nvSpPr>
          <p:cNvPr id="8" name="Rectangle: Rounded Corners 7">
            <a:extLst>
              <a:ext uri="{FF2B5EF4-FFF2-40B4-BE49-F238E27FC236}">
                <a16:creationId xmlns:a16="http://schemas.microsoft.com/office/drawing/2014/main" id="{8830C1ED-9852-6732-5AF2-EF0CFDE4C634}"/>
              </a:ext>
              <a:ext uri="{C183D7F6-B498-43B3-948B-1728B52AA6E4}">
                <adec:decorative xmlns:adec="http://schemas.microsoft.com/office/drawing/2017/decorative" val="1"/>
              </a:ext>
            </a:extLst>
          </p:cNvPr>
          <p:cNvSpPr>
            <a:spLocks/>
          </p:cNvSpPr>
          <p:nvPr/>
        </p:nvSpPr>
        <p:spPr>
          <a:xfrm>
            <a:off x="571222" y="2123087"/>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sp>
        <p:nvSpPr>
          <p:cNvPr id="9" name="TextBox 8">
            <a:extLst>
              <a:ext uri="{FF2B5EF4-FFF2-40B4-BE49-F238E27FC236}">
                <a16:creationId xmlns:a16="http://schemas.microsoft.com/office/drawing/2014/main" id="{2B87C61B-D347-42E6-5E86-CEA4C6782B0E}"/>
              </a:ext>
            </a:extLst>
          </p:cNvPr>
          <p:cNvSpPr txBox="1">
            <a:spLocks/>
          </p:cNvSpPr>
          <p:nvPr/>
        </p:nvSpPr>
        <p:spPr>
          <a:xfrm>
            <a:off x="588963" y="1178958"/>
            <a:ext cx="10506199" cy="830997"/>
          </a:xfrm>
          <a:prstGeom prst="rect">
            <a:avLst/>
          </a:prstGeom>
          <a:noFill/>
        </p:spPr>
        <p:txBody>
          <a:bodyPr wrap="square" lIns="0" tIns="0" rIns="0" bIns="0" anchor="t">
            <a:spAutoFit/>
          </a:bodyPr>
          <a:lstStyle/>
          <a:p>
            <a:pPr defTabSz="932742">
              <a:spcBef>
                <a:spcPct val="0"/>
              </a:spcBef>
            </a:pPr>
            <a:r>
              <a:rPr lang="de-DE" sz="1800" dirty="0">
                <a:ln w="3175">
                  <a:noFill/>
                </a:ln>
                <a:gradFill flip="none">
                  <a:gsLst>
                    <a:gs pos="0">
                      <a:srgbClr val="FF5C39"/>
                    </a:gs>
                    <a:gs pos="100000">
                      <a:srgbClr val="C73ECC"/>
                    </a:gs>
                  </a:gsLst>
                  <a:lin ang="10800000" scaled="1"/>
                  <a:tileRect/>
                </a:gradFill>
                <a:latin typeface="+mj-lt"/>
                <a:ea typeface="+mj-ea"/>
                <a:cs typeface="+mj-cs"/>
              </a:rPr>
              <a:t>Glückwunsch zum Abschluss des Microsoft Explore AI-Programms! Nehmen Sie sich einen Moment, um über das Gelernte nachzudenken und zu überlegen, wie Sie sich weiter mit generativer KI vertraut machen können.</a:t>
            </a:r>
          </a:p>
        </p:txBody>
      </p:sp>
      <p:grpSp>
        <p:nvGrpSpPr>
          <p:cNvPr id="10" name="Group 9">
            <a:extLst>
              <a:ext uri="{FF2B5EF4-FFF2-40B4-BE49-F238E27FC236}">
                <a16:creationId xmlns:a16="http://schemas.microsoft.com/office/drawing/2014/main" id="{D068017B-DE74-2463-AD35-9C5FF017E20D}"/>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1" name="Arrow: U-Turn 10">
              <a:extLst>
                <a:ext uri="{FF2B5EF4-FFF2-40B4-BE49-F238E27FC236}">
                  <a16:creationId xmlns:a16="http://schemas.microsoft.com/office/drawing/2014/main" id="{7F1B64E8-FE31-B6DF-35B2-9C9A9139A095}"/>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E0DB33E7-7941-1F3E-2061-19B4CA1529F1}"/>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3" name="Rounded Rectangle 3_1">
            <a:extLst>
              <a:ext uri="{FF2B5EF4-FFF2-40B4-BE49-F238E27FC236}">
                <a16:creationId xmlns:a16="http://schemas.microsoft.com/office/drawing/2014/main" id="{B8A563F9-77F3-AF03-853D-848BBA2C67D9}"/>
              </a:ext>
              <a:ext uri="{C183D7F6-B498-43B3-948B-1728B52AA6E4}">
                <adec:decorative xmlns:adec="http://schemas.microsoft.com/office/drawing/2017/decorative" val="1"/>
              </a:ext>
            </a:extLst>
          </p:cNvPr>
          <p:cNvSpPr>
            <a:spLocks/>
          </p:cNvSpPr>
          <p:nvPr/>
        </p:nvSpPr>
        <p:spPr>
          <a:xfrm>
            <a:off x="762572" y="2286418"/>
            <a:ext cx="5242273"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5" name="Rectangle: Rounded Corners 14">
            <a:extLst>
              <a:ext uri="{FF2B5EF4-FFF2-40B4-BE49-F238E27FC236}">
                <a16:creationId xmlns:a16="http://schemas.microsoft.com/office/drawing/2014/main" id="{39E00979-C838-4EA9-A557-C658D1E0B630}"/>
              </a:ext>
              <a:ext uri="{C183D7F6-B498-43B3-948B-1728B52AA6E4}">
                <adec:decorative xmlns:adec="http://schemas.microsoft.com/office/drawing/2017/decorative" val="0"/>
              </a:ext>
            </a:extLst>
          </p:cNvPr>
          <p:cNvSpPr>
            <a:spLocks/>
          </p:cNvSpPr>
          <p:nvPr/>
        </p:nvSpPr>
        <p:spPr bwMode="auto">
          <a:xfrm>
            <a:off x="951238" y="2470084"/>
            <a:ext cx="4558022"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800">
                <a:solidFill>
                  <a:schemeClr val="accent2"/>
                </a:solidFill>
                <a:effectLst/>
                <a:latin typeface="+mj-lt"/>
                <a:ea typeface="+mj-ea"/>
                <a:cs typeface="+mj-cs"/>
              </a:rPr>
              <a:t>Reflektion </a:t>
            </a:r>
          </a:p>
        </p:txBody>
      </p:sp>
      <p:sp>
        <p:nvSpPr>
          <p:cNvPr id="14" name="TextBox 13">
            <a:extLst>
              <a:ext uri="{FF2B5EF4-FFF2-40B4-BE49-F238E27FC236}">
                <a16:creationId xmlns:a16="http://schemas.microsoft.com/office/drawing/2014/main" id="{062EA9C6-56D3-5BBB-2DAF-118BCEFED33E}"/>
              </a:ext>
            </a:extLst>
          </p:cNvPr>
          <p:cNvSpPr txBox="1">
            <a:spLocks/>
          </p:cNvSpPr>
          <p:nvPr/>
        </p:nvSpPr>
        <p:spPr>
          <a:xfrm>
            <a:off x="951238" y="3073612"/>
            <a:ext cx="4838676" cy="2549416"/>
          </a:xfrm>
          <a:prstGeom prst="rect">
            <a:avLst/>
          </a:prstGeom>
          <a:noFill/>
        </p:spPr>
        <p:txBody>
          <a:bodyPr wrap="square" lIns="0" tIns="0" rIns="0" bIns="0">
            <a:spAutoFit/>
          </a:bodyPr>
          <a:lstStyle/>
          <a:p>
            <a:pPr>
              <a:spcAft>
                <a:spcPts val="800"/>
              </a:spcAft>
            </a:pPr>
            <a:r>
              <a:rPr lang="de-DE" sz="1600" dirty="0">
                <a:effectLst/>
                <a:ea typeface="+mj-ea"/>
                <a:cs typeface="+mj-cs"/>
              </a:rPr>
              <a:t>Nehmen Sie sich einen Moment, um über Ihre Journey in diesem Kurs nachzudenken:</a:t>
            </a:r>
          </a:p>
          <a:p>
            <a:pPr marL="312738" indent="-220663">
              <a:spcAft>
                <a:spcPts val="1800"/>
              </a:spcAft>
              <a:buClr>
                <a:schemeClr val="tx1"/>
              </a:buClr>
              <a:buFont typeface="Arial" panose="020B0604020202020204" pitchFamily="34" charset="0"/>
              <a:buChar char="•"/>
            </a:pPr>
            <a:r>
              <a:rPr lang="de-DE" sz="1600" dirty="0">
                <a:solidFill>
                  <a:schemeClr val="accent2"/>
                </a:solidFill>
                <a:effectLst/>
                <a:latin typeface="+mj-lt"/>
                <a:ea typeface="+mj-ea"/>
                <a:cs typeface="+mj-cs"/>
              </a:rPr>
              <a:t>Lieblingsteil: </a:t>
            </a:r>
            <a:r>
              <a:rPr lang="de-DE" sz="1600" dirty="0">
                <a:effectLst/>
              </a:rPr>
              <a:t>Welcher Teil des Kurses hat Ihnen </a:t>
            </a:r>
            <a:br>
              <a:rPr lang="de-DE" sz="1600" dirty="0">
                <a:effectLst/>
              </a:rPr>
            </a:br>
            <a:r>
              <a:rPr lang="de-DE" sz="1600" dirty="0">
                <a:effectLst/>
              </a:rPr>
              <a:t>am besten gefallen? War es die Ideenfindung, die Erstellung von Bildern oder etwas anderes?</a:t>
            </a:r>
          </a:p>
          <a:p>
            <a:pPr marL="312738" indent="-220663">
              <a:spcAft>
                <a:spcPts val="1500"/>
              </a:spcAft>
              <a:buClr>
                <a:schemeClr val="tx1"/>
              </a:buClr>
              <a:buFont typeface="Arial" panose="020B0604020202020204" pitchFamily="34" charset="0"/>
              <a:buChar char="•"/>
            </a:pPr>
            <a:r>
              <a:rPr lang="de-DE" sz="1600" dirty="0">
                <a:solidFill>
                  <a:schemeClr val="accent2"/>
                </a:solidFill>
                <a:latin typeface="+mj-lt"/>
                <a:ea typeface="+mj-ea"/>
                <a:cs typeface="+mj-cs"/>
              </a:rPr>
              <a:t>Was Sie gelernt haben: </a:t>
            </a:r>
            <a:r>
              <a:rPr lang="de-DE" sz="1600" dirty="0">
                <a:effectLst/>
              </a:rPr>
              <a:t>Welche neuen Fähigkeiten oder Kenntnisse haben Sie sich angeeignet? Wie hat sich Ihre Denkweise über den Einsatz von KI im Kursverlauf verändert?</a:t>
            </a:r>
          </a:p>
        </p:txBody>
      </p:sp>
      <p:grpSp>
        <p:nvGrpSpPr>
          <p:cNvPr id="16" name="Group 15">
            <a:extLst>
              <a:ext uri="{FF2B5EF4-FFF2-40B4-BE49-F238E27FC236}">
                <a16:creationId xmlns:a16="http://schemas.microsoft.com/office/drawing/2014/main" id="{2E7F7C1A-61B6-DF58-AB49-F3AE83014F0D}"/>
              </a:ext>
              <a:ext uri="{C183D7F6-B498-43B3-948B-1728B52AA6E4}">
                <adec:decorative xmlns:adec="http://schemas.microsoft.com/office/drawing/2017/decorative" val="1"/>
              </a:ext>
            </a:extLst>
          </p:cNvPr>
          <p:cNvGrpSpPr>
            <a:grpSpLocks/>
          </p:cNvGrpSpPr>
          <p:nvPr/>
        </p:nvGrpSpPr>
        <p:grpSpPr>
          <a:xfrm>
            <a:off x="5268569" y="2427378"/>
            <a:ext cx="553396" cy="549602"/>
            <a:chOff x="547424" y="4293480"/>
            <a:chExt cx="640026" cy="657416"/>
          </a:xfrm>
        </p:grpSpPr>
        <p:grpSp>
          <p:nvGrpSpPr>
            <p:cNvPr id="17" name="Group 16">
              <a:extLst>
                <a:ext uri="{FF2B5EF4-FFF2-40B4-BE49-F238E27FC236}">
                  <a16:creationId xmlns:a16="http://schemas.microsoft.com/office/drawing/2014/main" id="{B03ADAFF-8F8A-0EB6-D8B6-F04DAF2517C2}"/>
                </a:ext>
              </a:extLst>
            </p:cNvPr>
            <p:cNvGrpSpPr/>
            <p:nvPr/>
          </p:nvGrpSpPr>
          <p:grpSpPr>
            <a:xfrm>
              <a:off x="547424" y="4293480"/>
              <a:ext cx="640026" cy="657416"/>
              <a:chOff x="987658" y="5065483"/>
              <a:chExt cx="1169054" cy="1200820"/>
            </a:xfrm>
          </p:grpSpPr>
          <p:grpSp>
            <p:nvGrpSpPr>
              <p:cNvPr id="19" name="Group 18">
                <a:extLst>
                  <a:ext uri="{FF2B5EF4-FFF2-40B4-BE49-F238E27FC236}">
                    <a16:creationId xmlns:a16="http://schemas.microsoft.com/office/drawing/2014/main" id="{49F2BB61-B35E-1972-60B4-A2438DDFEC32}"/>
                  </a:ext>
                </a:extLst>
              </p:cNvPr>
              <p:cNvGrpSpPr/>
              <p:nvPr/>
            </p:nvGrpSpPr>
            <p:grpSpPr>
              <a:xfrm>
                <a:off x="987658" y="5065483"/>
                <a:ext cx="1169054" cy="1200820"/>
                <a:chOff x="6349393" y="1711575"/>
                <a:chExt cx="5590022" cy="5674618"/>
              </a:xfrm>
            </p:grpSpPr>
            <p:sp>
              <p:nvSpPr>
                <p:cNvPr id="22" name="Rounded Rectangle 3_1">
                  <a:extLst>
                    <a:ext uri="{FF2B5EF4-FFF2-40B4-BE49-F238E27FC236}">
                      <a16:creationId xmlns:a16="http://schemas.microsoft.com/office/drawing/2014/main" id="{D17A151D-C471-9388-4E2D-F799CA8FE2B8}"/>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3" name="Rounded Rectangle 3_1">
                  <a:extLst>
                    <a:ext uri="{FF2B5EF4-FFF2-40B4-BE49-F238E27FC236}">
                      <a16:creationId xmlns:a16="http://schemas.microsoft.com/office/drawing/2014/main" id="{645B058E-775B-1B8A-36F4-2EFF263D266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0" name="Rounded Rectangle 3_1">
                <a:extLst>
                  <a:ext uri="{FF2B5EF4-FFF2-40B4-BE49-F238E27FC236}">
                    <a16:creationId xmlns:a16="http://schemas.microsoft.com/office/drawing/2014/main" id="{BC9C278D-4FE0-CA27-5AAF-82286D98DF3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24_1">
                <a:extLst>
                  <a:ext uri="{FF2B5EF4-FFF2-40B4-BE49-F238E27FC236}">
                    <a16:creationId xmlns:a16="http://schemas.microsoft.com/office/drawing/2014/main" id="{35A1DD58-8A17-3F6F-0422-3E01B08FDEBF}"/>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8" name="Oval 17">
              <a:extLst>
                <a:ext uri="{FF2B5EF4-FFF2-40B4-BE49-F238E27FC236}">
                  <a16:creationId xmlns:a16="http://schemas.microsoft.com/office/drawing/2014/main" id="{3F9D5DE7-175D-FB48-71D8-DF626C292A1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5" name="Rounded Rectangle 3_1_1">
            <a:extLst>
              <a:ext uri="{FF2B5EF4-FFF2-40B4-BE49-F238E27FC236}">
                <a16:creationId xmlns:a16="http://schemas.microsoft.com/office/drawing/2014/main" id="{CE8ECB93-B875-B2B1-04C8-B50F5B5B5398}"/>
              </a:ext>
              <a:ext uri="{C183D7F6-B498-43B3-948B-1728B52AA6E4}">
                <adec:decorative xmlns:adec="http://schemas.microsoft.com/office/drawing/2017/decorative" val="1"/>
              </a:ext>
            </a:extLst>
          </p:cNvPr>
          <p:cNvSpPr>
            <a:spLocks/>
          </p:cNvSpPr>
          <p:nvPr/>
        </p:nvSpPr>
        <p:spPr>
          <a:xfrm>
            <a:off x="6187727" y="2286417"/>
            <a:ext cx="5242273" cy="3822696"/>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27" name="Rectangle: Rounded Corners 26">
            <a:extLst>
              <a:ext uri="{FF2B5EF4-FFF2-40B4-BE49-F238E27FC236}">
                <a16:creationId xmlns:a16="http://schemas.microsoft.com/office/drawing/2014/main" id="{1BD2CFEC-3C86-CE58-BEE8-5594DE96F263}"/>
              </a:ext>
              <a:ext uri="{C183D7F6-B498-43B3-948B-1728B52AA6E4}">
                <adec:decorative xmlns:adec="http://schemas.microsoft.com/office/drawing/2017/decorative" val="0"/>
              </a:ext>
            </a:extLst>
          </p:cNvPr>
          <p:cNvSpPr>
            <a:spLocks/>
          </p:cNvSpPr>
          <p:nvPr/>
        </p:nvSpPr>
        <p:spPr bwMode="auto">
          <a:xfrm>
            <a:off x="6370607" y="2470084"/>
            <a:ext cx="4640293" cy="464190"/>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1800">
                <a:solidFill>
                  <a:schemeClr val="accent1"/>
                </a:solidFill>
                <a:effectLst/>
                <a:latin typeface="+mj-lt"/>
                <a:ea typeface="+mj-ea"/>
                <a:cs typeface="+mj-cs"/>
              </a:rPr>
              <a:t>Erkunden Sie weiter!</a:t>
            </a:r>
          </a:p>
        </p:txBody>
      </p:sp>
      <p:sp>
        <p:nvSpPr>
          <p:cNvPr id="26" name="TextBox 25">
            <a:extLst>
              <a:ext uri="{FF2B5EF4-FFF2-40B4-BE49-F238E27FC236}">
                <a16:creationId xmlns:a16="http://schemas.microsoft.com/office/drawing/2014/main" id="{7546B5FE-65BB-080B-C312-02379E16D2A4}"/>
              </a:ext>
            </a:extLst>
          </p:cNvPr>
          <p:cNvSpPr txBox="1">
            <a:spLocks/>
          </p:cNvSpPr>
          <p:nvPr/>
        </p:nvSpPr>
        <p:spPr>
          <a:xfrm>
            <a:off x="6372225" y="3073612"/>
            <a:ext cx="4819731" cy="2290371"/>
          </a:xfrm>
          <a:prstGeom prst="rect">
            <a:avLst/>
          </a:prstGeom>
          <a:noFill/>
        </p:spPr>
        <p:txBody>
          <a:bodyPr wrap="square" lIns="0" tIns="0" rIns="0" bIns="0">
            <a:spAutoFit/>
          </a:bodyPr>
          <a:lstStyle/>
          <a:p>
            <a:pPr>
              <a:spcAft>
                <a:spcPts val="800"/>
              </a:spcAft>
            </a:pPr>
            <a:r>
              <a:rPr lang="de-DE" sz="1600" dirty="0">
                <a:ea typeface="+mj-ea"/>
                <a:cs typeface="+mj-cs"/>
              </a:rPr>
              <a:t>Ihre Journey mit generativer KI muss hier nicht enden. Hier sind einige Vorschläge, wie Sie weiter erkunden können:</a:t>
            </a:r>
          </a:p>
          <a:p>
            <a:pPr marL="312738" indent="-220663">
              <a:spcAft>
                <a:spcPts val="1800"/>
              </a:spcAft>
              <a:buClr>
                <a:schemeClr val="tx1"/>
              </a:buClr>
              <a:buFont typeface="Arial" panose="020B0604020202020204" pitchFamily="34" charset="0"/>
              <a:buChar char="•"/>
            </a:pPr>
            <a:r>
              <a:rPr lang="de-DE" sz="1600" dirty="0">
                <a:solidFill>
                  <a:schemeClr val="accent1"/>
                </a:solidFill>
                <a:latin typeface="+mj-lt"/>
                <a:ea typeface="+mj-ea"/>
                <a:cs typeface="+mj-cs"/>
              </a:rPr>
              <a:t>Mehr erkunden: </a:t>
            </a:r>
            <a:r>
              <a:rPr lang="de-DE" sz="1600" dirty="0"/>
              <a:t>Verwenden Sie Copilot, um Ihre aktuellen Ideen zu erweitern oder neue Projekte zu starten. Erstellen Sie ein neues Reiseziel oder entwerfen Sie eine thematische Veranstaltung.</a:t>
            </a:r>
          </a:p>
          <a:p>
            <a:pPr marL="312738" indent="-220663">
              <a:spcAft>
                <a:spcPts val="1500"/>
              </a:spcAft>
              <a:buClr>
                <a:schemeClr val="tx1"/>
              </a:buClr>
              <a:buFont typeface="Arial" panose="020B0604020202020204" pitchFamily="34" charset="0"/>
              <a:buChar char="•"/>
            </a:pPr>
            <a:r>
              <a:rPr lang="de-DE" sz="1600" dirty="0">
                <a:solidFill>
                  <a:schemeClr val="accent1"/>
                </a:solidFill>
                <a:latin typeface="+mj-lt"/>
                <a:ea typeface="+mj-ea"/>
                <a:cs typeface="+mj-cs"/>
              </a:rPr>
              <a:t>Zusätzliche Herausforderungen: </a:t>
            </a:r>
            <a:r>
              <a:rPr lang="de-DE" sz="1600" dirty="0"/>
              <a:t>Fordern Sie sich selbst mit spannenden Aufgaben heraus, z. B. der Erschaffung einer futuristischen Stadt oder der Gestaltung eines Zauberwaldes.</a:t>
            </a:r>
          </a:p>
        </p:txBody>
      </p:sp>
      <p:grpSp>
        <p:nvGrpSpPr>
          <p:cNvPr id="28" name="Group 27">
            <a:extLst>
              <a:ext uri="{FF2B5EF4-FFF2-40B4-BE49-F238E27FC236}">
                <a16:creationId xmlns:a16="http://schemas.microsoft.com/office/drawing/2014/main" id="{1370E88E-6135-D60A-7687-55411DFD0F03}"/>
              </a:ext>
              <a:ext uri="{C183D7F6-B498-43B3-948B-1728B52AA6E4}">
                <adec:decorative xmlns:adec="http://schemas.microsoft.com/office/drawing/2017/decorative" val="1"/>
              </a:ext>
            </a:extLst>
          </p:cNvPr>
          <p:cNvGrpSpPr>
            <a:grpSpLocks/>
          </p:cNvGrpSpPr>
          <p:nvPr/>
        </p:nvGrpSpPr>
        <p:grpSpPr>
          <a:xfrm>
            <a:off x="10693724" y="2427378"/>
            <a:ext cx="553396" cy="549602"/>
            <a:chOff x="547424" y="4293480"/>
            <a:chExt cx="640026" cy="657416"/>
          </a:xfrm>
        </p:grpSpPr>
        <p:grpSp>
          <p:nvGrpSpPr>
            <p:cNvPr id="29" name="Group 28">
              <a:extLst>
                <a:ext uri="{FF2B5EF4-FFF2-40B4-BE49-F238E27FC236}">
                  <a16:creationId xmlns:a16="http://schemas.microsoft.com/office/drawing/2014/main" id="{8E7F07B4-CCF0-0390-6E47-FB397177665B}"/>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D103EF10-DE45-34AC-9B89-E1309398578E}"/>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BF3213BA-2C52-8FA6-5379-8975B3266526}"/>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9E4B2A41-6CDC-2049-DE88-D5DECE2E6B9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8441DCCB-6104-BF31-3683-F48B953B9DD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CF6098EB-36E4-E7C9-6D75-D09A01D07F7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EEEDF96A-542D-50BA-B131-89E4DEB94C73}"/>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43" name="magnify">
            <a:extLst>
              <a:ext uri="{FF2B5EF4-FFF2-40B4-BE49-F238E27FC236}">
                <a16:creationId xmlns:a16="http://schemas.microsoft.com/office/drawing/2014/main" id="{58BB673A-6162-0DEF-B410-D937C89E3874}"/>
              </a:ext>
              <a:ext uri="{C183D7F6-B498-43B3-948B-1728B52AA6E4}">
                <adec:decorative xmlns:adec="http://schemas.microsoft.com/office/drawing/2017/decorative" val="1"/>
              </a:ext>
            </a:extLst>
          </p:cNvPr>
          <p:cNvSpPr>
            <a:spLocks noChangeAspect="1" noEditPoints="1"/>
          </p:cNvSpPr>
          <p:nvPr/>
        </p:nvSpPr>
        <p:spPr bwMode="auto">
          <a:xfrm flipH="1">
            <a:off x="10845682" y="2579823"/>
            <a:ext cx="249480" cy="2447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44" name="brain_3">
            <a:extLst>
              <a:ext uri="{FF2B5EF4-FFF2-40B4-BE49-F238E27FC236}">
                <a16:creationId xmlns:a16="http://schemas.microsoft.com/office/drawing/2014/main" id="{7DBBFBD0-5BBD-6217-B601-E858E022446A}"/>
              </a:ext>
              <a:ext uri="{C183D7F6-B498-43B3-948B-1728B52AA6E4}">
                <adec:decorative xmlns:adec="http://schemas.microsoft.com/office/drawing/2017/decorative" val="1"/>
              </a:ext>
            </a:extLst>
          </p:cNvPr>
          <p:cNvSpPr>
            <a:spLocks noChangeAspect="1" noEditPoints="1"/>
          </p:cNvSpPr>
          <p:nvPr/>
        </p:nvSpPr>
        <p:spPr bwMode="auto">
          <a:xfrm>
            <a:off x="5424497" y="2572319"/>
            <a:ext cx="241540" cy="25972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ED07E7E4-922B-8F7B-A7AA-D8A5F5C19AFE}"/>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926486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103C-53BA-33FC-F0F1-D559C6FD327D}"/>
              </a:ext>
            </a:extLst>
          </p:cNvPr>
          <p:cNvSpPr>
            <a:spLocks noGrp="1"/>
          </p:cNvSpPr>
          <p:nvPr>
            <p:ph type="title"/>
          </p:nvPr>
        </p:nvSpPr>
        <p:spPr>
          <a:xfrm>
            <a:off x="585215" y="2819603"/>
            <a:ext cx="6174400" cy="1218795"/>
          </a:xfrm>
        </p:spPr>
        <p:txBody>
          <a:bodyPr vert="horz" wrap="square" lIns="0" tIns="0" rIns="0" bIns="0" rtlCol="0" anchor="b">
            <a:spAutoFit/>
          </a:bodyPr>
          <a:lstStyle/>
          <a:p>
            <a:r>
              <a:rPr lang="de-DE" sz="4400" dirty="0">
                <a:solidFill>
                  <a:schemeClr val="tx1"/>
                </a:solidFill>
              </a:rPr>
              <a:t>Microsoft Learn</a:t>
            </a:r>
            <a:br>
              <a:rPr lang="de-DE" sz="4400" dirty="0"/>
            </a:br>
            <a:r>
              <a:rPr lang="de-DE" sz="4400" dirty="0"/>
              <a:t>Gelegenheiten schaffen</a:t>
            </a:r>
            <a:r>
              <a:rPr lang="de-DE" sz="4400" dirty="0">
                <a:gradFill flip="none" rotWithShape="1">
                  <a:gsLst>
                    <a:gs pos="0">
                      <a:schemeClr val="accent1"/>
                    </a:gs>
                    <a:gs pos="100000">
                      <a:schemeClr val="accent2"/>
                    </a:gs>
                  </a:gsLst>
                  <a:lin ang="10800000" scaled="1"/>
                  <a:tileRect/>
                </a:gradFill>
                <a:ea typeface="+mj-ea"/>
                <a:cs typeface="+mj-cs"/>
              </a:rPr>
              <a:t>   </a:t>
            </a:r>
          </a:p>
        </p:txBody>
      </p:sp>
      <p:sp>
        <p:nvSpPr>
          <p:cNvPr id="3" name="TextBox 2">
            <a:extLst>
              <a:ext uri="{FF2B5EF4-FFF2-40B4-BE49-F238E27FC236}">
                <a16:creationId xmlns:a16="http://schemas.microsoft.com/office/drawing/2014/main" id="{867D16A3-6E97-1318-01BF-23220B2912E9}"/>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0190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A25A8-5ABD-6553-F8E2-E02E11AF4492}"/>
              </a:ext>
            </a:extLst>
          </p:cNvPr>
          <p:cNvSpPr>
            <a:spLocks noGrp="1"/>
          </p:cNvSpPr>
          <p:nvPr>
            <p:ph type="title"/>
          </p:nvPr>
        </p:nvSpPr>
        <p:spPr>
          <a:xfrm>
            <a:off x="588963" y="457200"/>
            <a:ext cx="11017250" cy="492443"/>
          </a:xfrm>
        </p:spPr>
        <p:txBody>
          <a:bodyPr/>
          <a:lstStyle/>
          <a:p>
            <a:r>
              <a:rPr lang="de-DE"/>
              <a:t>Was ist Microsoft Copilot?</a:t>
            </a:r>
          </a:p>
        </p:txBody>
      </p:sp>
      <p:pic>
        <p:nvPicPr>
          <p:cNvPr id="7" name="Picture 6">
            <a:extLst>
              <a:ext uri="{FF2B5EF4-FFF2-40B4-BE49-F238E27FC236}">
                <a16:creationId xmlns:a16="http://schemas.microsoft.com/office/drawing/2014/main" id="{9543BA56-F850-9F48-ED51-D6E971E0185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6" name="Freeform: Shape 25">
            <a:extLst>
              <a:ext uri="{FF2B5EF4-FFF2-40B4-BE49-F238E27FC236}">
                <a16:creationId xmlns:a16="http://schemas.microsoft.com/office/drawing/2014/main" id="{CE7DF4FA-D2BB-3FF2-48B7-0A203CAB65D7}"/>
              </a:ext>
              <a:ext uri="{C183D7F6-B498-43B3-948B-1728B52AA6E4}">
                <adec:decorative xmlns:adec="http://schemas.microsoft.com/office/drawing/2017/decorative" val="1"/>
              </a:ext>
            </a:extLst>
          </p:cNvPr>
          <p:cNvSpPr>
            <a:spLocks/>
          </p:cNvSpPr>
          <p:nvPr/>
        </p:nvSpPr>
        <p:spPr bwMode="auto">
          <a:xfrm>
            <a:off x="6979920" y="1686715"/>
            <a:ext cx="5212080" cy="4582324"/>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TextBox 11">
            <a:extLst>
              <a:ext uri="{FF2B5EF4-FFF2-40B4-BE49-F238E27FC236}">
                <a16:creationId xmlns:a16="http://schemas.microsoft.com/office/drawing/2014/main" id="{41E491DA-2A27-27E7-EE40-14BA22963C28}"/>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de-DE" sz="2000">
                <a:ln w="3175">
                  <a:noFill/>
                </a:ln>
                <a:gradFill flip="none" rotWithShape="1">
                  <a:gsLst>
                    <a:gs pos="0">
                      <a:schemeClr val="accent1"/>
                    </a:gs>
                    <a:gs pos="100000">
                      <a:schemeClr val="accent2"/>
                    </a:gs>
                  </a:gsLst>
                  <a:lin ang="10800000" scaled="1"/>
                  <a:tileRect/>
                </a:gradFill>
                <a:latin typeface="+mj-lt"/>
                <a:ea typeface="+mj-ea"/>
                <a:cs typeface="+mj-cs"/>
              </a:rPr>
              <a:t>Wir haben ihn selbst gefragt – hier ist die Antwort …</a:t>
            </a:r>
          </a:p>
        </p:txBody>
      </p:sp>
      <p:sp>
        <p:nvSpPr>
          <p:cNvPr id="5" name="Rounded Rectangle 24_1">
            <a:extLst>
              <a:ext uri="{FF2B5EF4-FFF2-40B4-BE49-F238E27FC236}">
                <a16:creationId xmlns:a16="http://schemas.microsoft.com/office/drawing/2014/main" id="{8B6F220B-2681-24CC-5FD2-BDA7016C38A3}"/>
              </a:ext>
              <a:ext uri="{C183D7F6-B498-43B3-948B-1728B52AA6E4}">
                <adec:decorative xmlns:adec="http://schemas.microsoft.com/office/drawing/2017/decorative" val="1"/>
              </a:ext>
            </a:extLst>
          </p:cNvPr>
          <p:cNvSpPr>
            <a:spLocks/>
          </p:cNvSpPr>
          <p:nvPr/>
        </p:nvSpPr>
        <p:spPr bwMode="auto">
          <a:xfrm>
            <a:off x="588261" y="1686714"/>
            <a:ext cx="6219667" cy="4582324"/>
          </a:xfrm>
          <a:prstGeom prst="roundRect">
            <a:avLst>
              <a:gd name="adj" fmla="val 3566"/>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 name="TextBox 5">
            <a:extLst>
              <a:ext uri="{FF2B5EF4-FFF2-40B4-BE49-F238E27FC236}">
                <a16:creationId xmlns:a16="http://schemas.microsoft.com/office/drawing/2014/main" id="{454468C7-4841-CE13-D087-450BC8ABEEFD}"/>
              </a:ext>
            </a:extLst>
          </p:cNvPr>
          <p:cNvSpPr txBox="1">
            <a:spLocks/>
          </p:cNvSpPr>
          <p:nvPr/>
        </p:nvSpPr>
        <p:spPr>
          <a:xfrm>
            <a:off x="766686" y="1831134"/>
            <a:ext cx="5862816" cy="4293483"/>
          </a:xfrm>
          <a:prstGeom prst="rect">
            <a:avLst/>
          </a:prstGeom>
          <a:noFill/>
        </p:spPr>
        <p:txBody>
          <a:bodyPr wrap="square" lIns="0" tIns="0" rIns="0" bIns="0">
            <a:spAutoFit/>
          </a:bodyPr>
          <a:lstStyle/>
          <a:p>
            <a:pPr>
              <a:spcAft>
                <a:spcPts val="600"/>
              </a:spcAft>
            </a:pPr>
            <a:r>
              <a:rPr lang="de-DE" sz="1200" dirty="0"/>
              <a:t>Microsoft Copilot ist wie ein vielseitiger Assistent, der Sie bei einer Vielzahl von Aufgaben unterstützt. Dies sind einige der Dinge, die ich erledigen kann:</a:t>
            </a:r>
          </a:p>
          <a:p>
            <a:pPr marL="342900" indent="-228600" algn="l">
              <a:spcAft>
                <a:spcPts val="1000"/>
              </a:spcAft>
              <a:buFont typeface="Arial" panose="020B0604020202020204" pitchFamily="34" charset="0"/>
              <a:buChar char="•"/>
            </a:pPr>
            <a:r>
              <a:rPr lang="de-DE" sz="1200" dirty="0">
                <a:latin typeface="+mj-lt"/>
                <a:ea typeface="+mj-ea"/>
                <a:cs typeface="+mj-cs"/>
              </a:rPr>
              <a:t>Fragen beantworten:</a:t>
            </a:r>
            <a:r>
              <a:rPr lang="de-DE" sz="1200" b="0" i="0" dirty="0">
                <a:effectLst/>
              </a:rPr>
              <a:t> Haben Sie eine Frage zu Ihren Hausaufgaben oder zu irgendeinem anderen Thema? Ich kann Ihnen helfen, die Antworten zu finden.</a:t>
            </a:r>
          </a:p>
          <a:p>
            <a:pPr marL="342900" indent="-228600" algn="l">
              <a:spcAft>
                <a:spcPts val="1000"/>
              </a:spcAft>
              <a:buFont typeface="Arial" panose="020B0604020202020204" pitchFamily="34" charset="0"/>
              <a:buChar char="•"/>
            </a:pPr>
            <a:r>
              <a:rPr lang="de-DE" sz="1200" dirty="0">
                <a:latin typeface="+mj-lt"/>
                <a:ea typeface="+mj-ea"/>
                <a:cs typeface="+mj-cs"/>
              </a:rPr>
              <a:t>Ideenfindung:</a:t>
            </a:r>
            <a:r>
              <a:rPr lang="de-DE" sz="1200" b="0" i="0" dirty="0">
                <a:effectLst/>
              </a:rPr>
              <a:t> Brauchen Sie spannende Ideen für ein Schulprojekt, eine Geschichte oder eine Präsentation? Denken wir uns gemeinsam tolle Ideen aus.</a:t>
            </a:r>
          </a:p>
          <a:p>
            <a:pPr marL="342900" indent="-228600" algn="l">
              <a:spcAft>
                <a:spcPts val="1000"/>
              </a:spcAft>
              <a:buFont typeface="Arial" panose="020B0604020202020204" pitchFamily="34" charset="0"/>
              <a:buChar char="•"/>
            </a:pPr>
            <a:r>
              <a:rPr lang="de-DE" sz="1200" dirty="0">
                <a:latin typeface="+mj-lt"/>
                <a:ea typeface="+mj-ea"/>
                <a:cs typeface="+mj-cs"/>
              </a:rPr>
              <a:t>Inhalte verfassen:</a:t>
            </a:r>
            <a:r>
              <a:rPr lang="de-DE" sz="1200" b="0" i="0" dirty="0">
                <a:effectLst/>
              </a:rPr>
              <a:t> Ich kann Ihnen helfen, egal ob Sie eine E-Mail schreiben, ein Dokument erstellen, programmieren oder sich Geschichten und Gedichte ausdenken möchten.</a:t>
            </a:r>
          </a:p>
          <a:p>
            <a:pPr marL="342900" indent="-228600" algn="l">
              <a:spcAft>
                <a:spcPts val="1000"/>
              </a:spcAft>
              <a:buFont typeface="Arial" panose="020B0604020202020204" pitchFamily="34" charset="0"/>
              <a:buChar char="•"/>
            </a:pPr>
            <a:r>
              <a:rPr lang="de-DE" sz="1200" dirty="0">
                <a:latin typeface="+mj-lt"/>
                <a:ea typeface="+mj-ea"/>
                <a:cs typeface="+mj-cs"/>
              </a:rPr>
              <a:t>Aufgaben organisieren:</a:t>
            </a:r>
            <a:r>
              <a:rPr lang="de-DE" sz="1200" b="0" i="0" dirty="0">
                <a:effectLst/>
              </a:rPr>
              <a:t> Brauchen Sie Hilfe, um den Überblick über Ihre To-Do-Liste zu behalten oder Ihren Zeitplan zu planen? Ich kann Ihnen helfen, organisiert zu bleiben.</a:t>
            </a:r>
          </a:p>
          <a:p>
            <a:pPr marL="342900" indent="-228600" algn="l">
              <a:spcAft>
                <a:spcPts val="1000"/>
              </a:spcAft>
              <a:buFont typeface="Arial" panose="020B0604020202020204" pitchFamily="34" charset="0"/>
              <a:buChar char="•"/>
            </a:pPr>
            <a:r>
              <a:rPr lang="de-DE" sz="1200" dirty="0">
                <a:latin typeface="+mj-lt"/>
                <a:ea typeface="+mj-ea"/>
                <a:cs typeface="+mj-cs"/>
              </a:rPr>
              <a:t>Recherche:</a:t>
            </a:r>
            <a:r>
              <a:rPr lang="de-DE" sz="1200" b="0" i="0" dirty="0">
                <a:effectLst/>
              </a:rPr>
              <a:t> Ich kann online Informationen nachschlagen, knifflige Themen erklären oder Ihnen die neuesten Nachrichten und Updates präsentieren.</a:t>
            </a:r>
          </a:p>
          <a:p>
            <a:pPr marL="342900" indent="-228600" algn="l">
              <a:spcAft>
                <a:spcPts val="1000"/>
              </a:spcAft>
              <a:buFont typeface="Arial" panose="020B0604020202020204" pitchFamily="34" charset="0"/>
              <a:buChar char="•"/>
            </a:pPr>
            <a:r>
              <a:rPr lang="de-DE" sz="1200" dirty="0">
                <a:latin typeface="+mj-lt"/>
                <a:ea typeface="+mj-ea"/>
                <a:cs typeface="+mj-cs"/>
              </a:rPr>
              <a:t>Bilder generieren:</a:t>
            </a:r>
            <a:r>
              <a:rPr lang="de-DE" sz="1200" b="0" i="0" dirty="0">
                <a:effectLst/>
              </a:rPr>
              <a:t> Beschreiben Sie ein Bild, das Sie benötigen, und ich erstelle es für Sie (innerhalb bestimmter Vorgaben)</a:t>
            </a:r>
          </a:p>
          <a:p>
            <a:pPr marL="342900" indent="-228600" algn="l">
              <a:buFont typeface="Arial" panose="020B0604020202020204" pitchFamily="34" charset="0"/>
              <a:buChar char="•"/>
            </a:pPr>
            <a:r>
              <a:rPr lang="de-DE" sz="1200" dirty="0">
                <a:latin typeface="+mj-lt"/>
                <a:ea typeface="+mj-ea"/>
                <a:cs typeface="+mj-cs"/>
              </a:rPr>
              <a:t>Gespräche führen:</a:t>
            </a:r>
            <a:r>
              <a:rPr lang="de-DE" sz="1200" b="0" i="0" dirty="0">
                <a:effectLst/>
              </a:rPr>
              <a:t> Möchten Sie über Ihre Lieblingshobbys und -spiele plaudern oder sich einfach nur freundlich unterhalten? Dafür bin ich auch da.</a:t>
            </a:r>
          </a:p>
        </p:txBody>
      </p:sp>
      <p:grpSp>
        <p:nvGrpSpPr>
          <p:cNvPr id="34" name="Group 33">
            <a:extLst>
              <a:ext uri="{FF2B5EF4-FFF2-40B4-BE49-F238E27FC236}">
                <a16:creationId xmlns:a16="http://schemas.microsoft.com/office/drawing/2014/main" id="{86D51F3E-D728-6725-E66D-0CD311C934C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5" name="Picture 34">
              <a:extLst>
                <a:ext uri="{FF2B5EF4-FFF2-40B4-BE49-F238E27FC236}">
                  <a16:creationId xmlns:a16="http://schemas.microsoft.com/office/drawing/2014/main" id="{41E39DEE-BBEA-818D-6F10-EE4D1265CEE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6" name="Straight Connector 35">
              <a:extLst>
                <a:ext uri="{FF2B5EF4-FFF2-40B4-BE49-F238E27FC236}">
                  <a16:creationId xmlns:a16="http://schemas.microsoft.com/office/drawing/2014/main" id="{1627E31D-94A0-E0A0-9A7B-110940396E8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119021F6-962F-7B09-6FAF-9503A181B34D}"/>
              </a:ext>
              <a:ext uri="{C183D7F6-B498-43B3-948B-1728B52AA6E4}">
                <adec:decorative xmlns:adec="http://schemas.microsoft.com/office/drawing/2017/decorative" val="1"/>
              </a:ext>
            </a:extLst>
          </p:cNvPr>
          <p:cNvCxnSpPr>
            <a:cxnSpLocks/>
          </p:cNvCxnSpPr>
          <p:nvPr/>
        </p:nvCxnSpPr>
        <p:spPr>
          <a:xfrm>
            <a:off x="766686" y="1686714"/>
            <a:ext cx="469106"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6C82E1-6DB3-A779-1EEE-01D1FF2A4D59}"/>
              </a:ext>
            </a:extLst>
          </p:cNvPr>
          <p:cNvSpPr txBox="1"/>
          <p:nvPr/>
        </p:nvSpPr>
        <p:spPr>
          <a:xfrm>
            <a:off x="206039" y="6573246"/>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
        <p:nvSpPr>
          <p:cNvPr id="10" name="Rectangle 9">
            <a:extLst>
              <a:ext uri="{FF2B5EF4-FFF2-40B4-BE49-F238E27FC236}">
                <a16:creationId xmlns:a16="http://schemas.microsoft.com/office/drawing/2014/main" id="{BD7ACA95-A68B-F1A7-52A2-E13EEB328366}"/>
              </a:ext>
            </a:extLst>
          </p:cNvPr>
          <p:cNvSpPr/>
          <p:nvPr/>
        </p:nvSpPr>
        <p:spPr bwMode="auto">
          <a:xfrm>
            <a:off x="7147559" y="1831134"/>
            <a:ext cx="4876799" cy="4210341"/>
          </a:xfrm>
          <a:prstGeom prst="rect">
            <a:avLst/>
          </a:prstGeom>
          <a:solidFill>
            <a:srgbClr val="FCED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9" name="Picture 8" descr="A screenshot of a computer&#10;&#10;AI-generated content may be incorrect.">
            <a:extLst>
              <a:ext uri="{FF2B5EF4-FFF2-40B4-BE49-F238E27FC236}">
                <a16:creationId xmlns:a16="http://schemas.microsoft.com/office/drawing/2014/main" id="{5D0FBB1C-26F7-BDBE-D7B7-1FBC06601A36}"/>
              </a:ext>
            </a:extLst>
          </p:cNvPr>
          <p:cNvPicPr>
            <a:picLocks noChangeAspect="1"/>
          </p:cNvPicPr>
          <p:nvPr/>
        </p:nvPicPr>
        <p:blipFill>
          <a:blip r:embed="rId4"/>
          <a:stretch>
            <a:fillRect/>
          </a:stretch>
        </p:blipFill>
        <p:spPr>
          <a:xfrm>
            <a:off x="7147559" y="2248524"/>
            <a:ext cx="4876799" cy="3433414"/>
          </a:xfrm>
          <a:prstGeom prst="rect">
            <a:avLst/>
          </a:prstGeom>
        </p:spPr>
      </p:pic>
    </p:spTree>
    <p:extLst>
      <p:ext uri="{BB962C8B-B14F-4D97-AF65-F5344CB8AC3E}">
        <p14:creationId xmlns:p14="http://schemas.microsoft.com/office/powerpoint/2010/main" val="3232225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E1F-B96B-5583-C8DF-2942E9853D7F}"/>
              </a:ext>
            </a:extLst>
          </p:cNvPr>
          <p:cNvSpPr>
            <a:spLocks noGrp="1"/>
          </p:cNvSpPr>
          <p:nvPr>
            <p:ph type="title"/>
          </p:nvPr>
        </p:nvSpPr>
        <p:spPr>
          <a:xfrm>
            <a:off x="588963" y="470263"/>
            <a:ext cx="11017250" cy="492443"/>
          </a:xfrm>
        </p:spPr>
        <p:txBody>
          <a:bodyPr/>
          <a:lstStyle/>
          <a:p>
            <a:r>
              <a:rPr lang="de-DE"/>
              <a:t>Wie funktioniert Microsoft Copilot?</a:t>
            </a:r>
          </a:p>
        </p:txBody>
      </p:sp>
      <p:sp>
        <p:nvSpPr>
          <p:cNvPr id="4" name="Text Placeholder 3">
            <a:extLst>
              <a:ext uri="{FF2B5EF4-FFF2-40B4-BE49-F238E27FC236}">
                <a16:creationId xmlns:a16="http://schemas.microsoft.com/office/drawing/2014/main" id="{6C037DA0-3E4C-DB20-C5BB-10F50FAD7051}"/>
              </a:ext>
            </a:extLst>
          </p:cNvPr>
          <p:cNvSpPr>
            <a:spLocks noGrp="1"/>
          </p:cNvSpPr>
          <p:nvPr>
            <p:ph type="body" sz="quarter" idx="4294967295"/>
          </p:nvPr>
        </p:nvSpPr>
        <p:spPr>
          <a:xfrm>
            <a:off x="588963" y="1078992"/>
            <a:ext cx="11010900" cy="307777"/>
          </a:xfrm>
        </p:spPr>
        <p:txBody>
          <a:bodyPr/>
          <a:lstStyle/>
          <a:p>
            <a:pPr marL="0" indent="0">
              <a:spcBef>
                <a:spcPct val="0"/>
              </a:spcBef>
              <a:buNone/>
            </a:pPr>
            <a:r>
              <a:rPr lang="de-DE" sz="2000">
                <a:ln w="3175">
                  <a:noFill/>
                </a:ln>
                <a:gradFill flip="none" rotWithShape="1">
                  <a:gsLst>
                    <a:gs pos="0">
                      <a:schemeClr val="accent1"/>
                    </a:gs>
                    <a:gs pos="100000">
                      <a:schemeClr val="accent2"/>
                    </a:gs>
                  </a:gsLst>
                  <a:lin ang="10800000" scaled="1"/>
                  <a:tileRect/>
                </a:gradFill>
                <a:latin typeface="+mj-lt"/>
                <a:ea typeface="+mj-ea"/>
                <a:cs typeface="+mj-cs"/>
              </a:rPr>
              <a:t>Mit der Power der generativen künstlichen Intelligenz.</a:t>
            </a:r>
          </a:p>
        </p:txBody>
      </p:sp>
      <p:sp>
        <p:nvSpPr>
          <p:cNvPr id="21" name="Rounded Rectangle 24_1">
            <a:extLst>
              <a:ext uri="{FF2B5EF4-FFF2-40B4-BE49-F238E27FC236}">
                <a16:creationId xmlns:a16="http://schemas.microsoft.com/office/drawing/2014/main" id="{D790588E-5D26-1FB1-FB6D-AD2EF5F22BE4}"/>
              </a:ext>
              <a:ext uri="{C183D7F6-B498-43B3-948B-1728B52AA6E4}">
                <adec:decorative xmlns:adec="http://schemas.microsoft.com/office/drawing/2017/decorative" val="1"/>
              </a:ext>
            </a:extLst>
          </p:cNvPr>
          <p:cNvSpPr>
            <a:spLocks/>
          </p:cNvSpPr>
          <p:nvPr/>
        </p:nvSpPr>
        <p:spPr bwMode="auto">
          <a:xfrm>
            <a:off x="588963" y="1640558"/>
            <a:ext cx="11017250" cy="4527323"/>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grpSp>
        <p:nvGrpSpPr>
          <p:cNvPr id="1027" name="Group 1026">
            <a:extLst>
              <a:ext uri="{FF2B5EF4-FFF2-40B4-BE49-F238E27FC236}">
                <a16:creationId xmlns:a16="http://schemas.microsoft.com/office/drawing/2014/main" id="{88F3C21F-895C-AA46-5632-DA0107CE3257}"/>
              </a:ext>
              <a:ext uri="{C183D7F6-B498-43B3-948B-1728B52AA6E4}">
                <adec:decorative xmlns:adec="http://schemas.microsoft.com/office/drawing/2017/decorative" val="1"/>
              </a:ext>
            </a:extLst>
          </p:cNvPr>
          <p:cNvGrpSpPr/>
          <p:nvPr/>
        </p:nvGrpSpPr>
        <p:grpSpPr>
          <a:xfrm>
            <a:off x="900592" y="2783313"/>
            <a:ext cx="511080" cy="507576"/>
            <a:chOff x="750919" y="1605478"/>
            <a:chExt cx="511080" cy="507576"/>
          </a:xfrm>
        </p:grpSpPr>
        <p:grpSp>
          <p:nvGrpSpPr>
            <p:cNvPr id="23" name="Group 22">
              <a:extLst>
                <a:ext uri="{FF2B5EF4-FFF2-40B4-BE49-F238E27FC236}">
                  <a16:creationId xmlns:a16="http://schemas.microsoft.com/office/drawing/2014/main" id="{7605E230-9CE7-4699-C6BD-DC78AC4BC65F}"/>
                </a:ext>
              </a:extLst>
            </p:cNvPr>
            <p:cNvGrpSpPr>
              <a:grpSpLocks/>
            </p:cNvGrpSpPr>
            <p:nvPr/>
          </p:nvGrpSpPr>
          <p:grpSpPr>
            <a:xfrm>
              <a:off x="750919" y="1605478"/>
              <a:ext cx="511080" cy="507576"/>
              <a:chOff x="547424" y="4293480"/>
              <a:chExt cx="640026" cy="657416"/>
            </a:xfrm>
          </p:grpSpPr>
          <p:grpSp>
            <p:nvGrpSpPr>
              <p:cNvPr id="24" name="Group 23">
                <a:extLst>
                  <a:ext uri="{FF2B5EF4-FFF2-40B4-BE49-F238E27FC236}">
                    <a16:creationId xmlns:a16="http://schemas.microsoft.com/office/drawing/2014/main" id="{EB3EF866-E89B-BD1A-C42C-425A49A2C5D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0677FA4-246E-1539-C9AA-FA125C22CBE5}"/>
                    </a:ext>
                  </a:extLst>
                </p:cNvPr>
                <p:cNvGrpSpPr/>
                <p:nvPr/>
              </p:nvGrpSpPr>
              <p:grpSpPr>
                <a:xfrm>
                  <a:off x="987658" y="5065483"/>
                  <a:ext cx="1169054" cy="1200820"/>
                  <a:chOff x="6349393" y="1711575"/>
                  <a:chExt cx="5590022" cy="5674618"/>
                </a:xfrm>
              </p:grpSpPr>
              <p:sp>
                <p:nvSpPr>
                  <p:cNvPr id="33" name="Rounded Rectangle 3_1">
                    <a:extLst>
                      <a:ext uri="{FF2B5EF4-FFF2-40B4-BE49-F238E27FC236}">
                        <a16:creationId xmlns:a16="http://schemas.microsoft.com/office/drawing/2014/main" id="{F730092F-1A1E-396B-17B1-9A74CB59EF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4" name="Rounded Rectangle 3_1">
                    <a:extLst>
                      <a:ext uri="{FF2B5EF4-FFF2-40B4-BE49-F238E27FC236}">
                        <a16:creationId xmlns:a16="http://schemas.microsoft.com/office/drawing/2014/main" id="{A368E18E-E5BC-C60E-3EC1-DB1F99D7303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1" name="Rounded Rectangle 3_1">
                  <a:extLst>
                    <a:ext uri="{FF2B5EF4-FFF2-40B4-BE49-F238E27FC236}">
                      <a16:creationId xmlns:a16="http://schemas.microsoft.com/office/drawing/2014/main" id="{869016DD-1BDB-BE81-0457-05F8710F6A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24_1">
                  <a:extLst>
                    <a:ext uri="{FF2B5EF4-FFF2-40B4-BE49-F238E27FC236}">
                      <a16:creationId xmlns:a16="http://schemas.microsoft.com/office/drawing/2014/main" id="{6FE7EF0C-FC56-3717-022E-3EC34BC84E5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C25400D7-F1A1-9AA7-F12E-2AB372067BA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2" name="speech_5" title="Icon of two overlapping chat bubbles">
              <a:extLst>
                <a:ext uri="{FF2B5EF4-FFF2-40B4-BE49-F238E27FC236}">
                  <a16:creationId xmlns:a16="http://schemas.microsoft.com/office/drawing/2014/main" id="{B0F4B995-A23B-9EAC-09A1-4FAF13E664EE}"/>
                </a:ext>
              </a:extLst>
            </p:cNvPr>
            <p:cNvSpPr>
              <a:spLocks noChangeAspect="1" noEditPoints="1"/>
            </p:cNvSpPr>
            <p:nvPr/>
          </p:nvSpPr>
          <p:spPr bwMode="auto">
            <a:xfrm>
              <a:off x="893133" y="1770657"/>
              <a:ext cx="226652" cy="1772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grpSp>
      <p:sp>
        <p:nvSpPr>
          <p:cNvPr id="19" name="TextBox 18">
            <a:extLst>
              <a:ext uri="{FF2B5EF4-FFF2-40B4-BE49-F238E27FC236}">
                <a16:creationId xmlns:a16="http://schemas.microsoft.com/office/drawing/2014/main" id="{18552A64-5A48-E5F9-9E2C-0BD4A4E60E0B}"/>
              </a:ext>
              <a:ext uri="{C183D7F6-B498-43B3-948B-1728B52AA6E4}">
                <adec:decorative xmlns:adec="http://schemas.microsoft.com/office/drawing/2017/decorative" val="1"/>
              </a:ext>
            </a:extLst>
          </p:cNvPr>
          <p:cNvSpPr txBox="1"/>
          <p:nvPr/>
        </p:nvSpPr>
        <p:spPr>
          <a:xfrm>
            <a:off x="1804180" y="2134820"/>
            <a:ext cx="783420" cy="276999"/>
          </a:xfrm>
          <a:prstGeom prst="rect">
            <a:avLst/>
          </a:prstGeom>
          <a:noFill/>
        </p:spPr>
        <p:txBody>
          <a:bodyPr wrap="none" lIns="0" tIns="0" rIns="0" bIns="0" rtlCol="0">
            <a:spAutoFit/>
          </a:bodyPr>
          <a:lstStyle/>
          <a:p>
            <a:pPr algn="l"/>
            <a:r>
              <a:rPr lang="de-DE" sz="1800">
                <a:latin typeface="+mj-lt"/>
                <a:ea typeface="+mj-ea"/>
                <a:cs typeface="+mj-cs"/>
              </a:rPr>
              <a:t>Prompt</a:t>
            </a:r>
          </a:p>
        </p:txBody>
      </p:sp>
      <p:sp>
        <p:nvSpPr>
          <p:cNvPr id="17" name="Speech Bubble: Rectangle with Corners Rounded 16">
            <a:extLst>
              <a:ext uri="{FF2B5EF4-FFF2-40B4-BE49-F238E27FC236}">
                <a16:creationId xmlns:a16="http://schemas.microsoft.com/office/drawing/2014/main" id="{3F7CD189-E6C0-81B3-A74F-23AD7F25AD4F}"/>
              </a:ext>
            </a:extLst>
          </p:cNvPr>
          <p:cNvSpPr/>
          <p:nvPr/>
        </p:nvSpPr>
        <p:spPr bwMode="auto">
          <a:xfrm>
            <a:off x="1678923" y="2515575"/>
            <a:ext cx="3353790" cy="1043052"/>
          </a:xfrm>
          <a:prstGeom prst="wedgeRoundRectCallout">
            <a:avLst>
              <a:gd name="adj1" fmla="val -57645"/>
              <a:gd name="adj2" fmla="val 10145"/>
              <a:gd name="adj3" fmla="val 7300"/>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de-DE" sz="1200" dirty="0">
                <a:solidFill>
                  <a:schemeClr val="tx1"/>
                </a:solidFill>
                <a:latin typeface="+mj-lt"/>
                <a:ea typeface="+mj-ea"/>
                <a:cs typeface="+mj-cs"/>
              </a:rPr>
              <a:t>Meine Mutter und ich fahren nach London, um meine Cousine zu besuchen. Geben Sie mir Ideen für interessante Dinge, die ich in London unternehmen kann.</a:t>
            </a:r>
          </a:p>
        </p:txBody>
      </p:sp>
      <p:pic>
        <p:nvPicPr>
          <p:cNvPr id="38" name="Picture 2">
            <a:extLst>
              <a:ext uri="{FF2B5EF4-FFF2-40B4-BE49-F238E27FC236}">
                <a16:creationId xmlns:a16="http://schemas.microsoft.com/office/drawing/2014/main" id="{5094A4FD-AD2E-198B-2B38-4B83EEF4510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48802" y="3760102"/>
            <a:ext cx="1049817" cy="1049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AED0AE-335C-CFD3-6BC4-077A1A00DD3C}"/>
              </a:ext>
              <a:ext uri="{C183D7F6-B498-43B3-948B-1728B52AA6E4}">
                <adec:decorative xmlns:adec="http://schemas.microsoft.com/office/drawing/2017/decorative" val="1"/>
              </a:ext>
            </a:extLst>
          </p:cNvPr>
          <p:cNvSpPr txBox="1"/>
          <p:nvPr/>
        </p:nvSpPr>
        <p:spPr>
          <a:xfrm>
            <a:off x="5741414" y="5048243"/>
            <a:ext cx="1619226" cy="246221"/>
          </a:xfrm>
          <a:prstGeom prst="rect">
            <a:avLst/>
          </a:prstGeom>
          <a:noFill/>
        </p:spPr>
        <p:txBody>
          <a:bodyPr wrap="none" lIns="0" tIns="0" rIns="0" bIns="0" rtlCol="0">
            <a:spAutoFit/>
          </a:bodyPr>
          <a:lstStyle/>
          <a:p>
            <a:pPr algn="l"/>
            <a:r>
              <a:rPr lang="de-DE" sz="1600" dirty="0">
                <a:latin typeface="+mj-lt"/>
                <a:ea typeface="+mj-ea"/>
                <a:cs typeface="+mj-cs"/>
              </a:rPr>
              <a:t>Microsoft Copilot</a:t>
            </a:r>
          </a:p>
        </p:txBody>
      </p:sp>
      <p:pic>
        <p:nvPicPr>
          <p:cNvPr id="12" name="Picture 11">
            <a:extLst>
              <a:ext uri="{FF2B5EF4-FFF2-40B4-BE49-F238E27FC236}">
                <a16:creationId xmlns:a16="http://schemas.microsoft.com/office/drawing/2014/main" id="{3740B522-5D91-25DD-061D-47130F55766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7906" y="3907679"/>
            <a:ext cx="1093317" cy="988738"/>
          </a:xfrm>
          <a:prstGeom prst="rect">
            <a:avLst/>
          </a:prstGeom>
        </p:spPr>
      </p:pic>
      <p:sp>
        <p:nvSpPr>
          <p:cNvPr id="13" name="TextBox 12">
            <a:extLst>
              <a:ext uri="{FF2B5EF4-FFF2-40B4-BE49-F238E27FC236}">
                <a16:creationId xmlns:a16="http://schemas.microsoft.com/office/drawing/2014/main" id="{AE19CD09-6CC6-2099-7D45-D7ECD5827148}"/>
              </a:ext>
              <a:ext uri="{C183D7F6-B498-43B3-948B-1728B52AA6E4}">
                <adec:decorative xmlns:adec="http://schemas.microsoft.com/office/drawing/2017/decorative" val="1"/>
              </a:ext>
            </a:extLst>
          </p:cNvPr>
          <p:cNvSpPr txBox="1"/>
          <p:nvPr/>
        </p:nvSpPr>
        <p:spPr>
          <a:xfrm>
            <a:off x="8202511" y="5048243"/>
            <a:ext cx="2613960" cy="492443"/>
          </a:xfrm>
          <a:prstGeom prst="rect">
            <a:avLst/>
          </a:prstGeom>
          <a:noFill/>
        </p:spPr>
        <p:txBody>
          <a:bodyPr wrap="square" lIns="0" tIns="0" rIns="0" bIns="0" rtlCol="0">
            <a:spAutoFit/>
          </a:bodyPr>
          <a:lstStyle/>
          <a:p>
            <a:pPr algn="ctr"/>
            <a:r>
              <a:rPr lang="de-DE" sz="1600" dirty="0">
                <a:latin typeface="+mj-lt"/>
                <a:ea typeface="+mj-ea"/>
                <a:cs typeface="+mj-cs"/>
              </a:rPr>
              <a:t>Großes Sprachmodell (Large Language Model, LLM)</a:t>
            </a:r>
          </a:p>
        </p:txBody>
      </p:sp>
      <p:cxnSp>
        <p:nvCxnSpPr>
          <p:cNvPr id="15" name="Straight Arrow Connector 14">
            <a:extLst>
              <a:ext uri="{FF2B5EF4-FFF2-40B4-BE49-F238E27FC236}">
                <a16:creationId xmlns:a16="http://schemas.microsoft.com/office/drawing/2014/main" id="{70E31D30-D49E-C229-8650-9B35ABFC32BC}"/>
              </a:ext>
              <a:ext uri="{C183D7F6-B498-43B3-948B-1728B52AA6E4}">
                <adec:decorative xmlns:adec="http://schemas.microsoft.com/office/drawing/2017/decorative" val="1"/>
              </a:ext>
            </a:extLst>
          </p:cNvPr>
          <p:cNvCxnSpPr>
            <a:cxnSpLocks/>
          </p:cNvCxnSpPr>
          <p:nvPr/>
        </p:nvCxnSpPr>
        <p:spPr>
          <a:xfrm>
            <a:off x="7257304" y="4070653"/>
            <a:ext cx="1394301"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 name="Graphic 25">
            <a:extLst>
              <a:ext uri="{FF2B5EF4-FFF2-40B4-BE49-F238E27FC236}">
                <a16:creationId xmlns:a16="http://schemas.microsoft.com/office/drawing/2014/main" id="{754C8EC5-701A-B2ED-4BB9-D4CAA2C6396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3088" y="2366301"/>
            <a:ext cx="1580528" cy="1580526"/>
          </a:xfrm>
          <a:prstGeom prst="rect">
            <a:avLst/>
          </a:prstGeom>
          <a:effectLst>
            <a:innerShdw blurRad="152400" dist="114300" dir="13500000">
              <a:prstClr val="black">
                <a:alpha val="16000"/>
              </a:prstClr>
            </a:innerShdw>
          </a:effectLst>
        </p:spPr>
      </p:pic>
      <p:cxnSp>
        <p:nvCxnSpPr>
          <p:cNvPr id="29" name="Straight Arrow Connector 28">
            <a:extLst>
              <a:ext uri="{FF2B5EF4-FFF2-40B4-BE49-F238E27FC236}">
                <a16:creationId xmlns:a16="http://schemas.microsoft.com/office/drawing/2014/main" id="{3370FAFF-143E-4166-E55F-06183EF46049}"/>
              </a:ext>
              <a:ext uri="{C183D7F6-B498-43B3-948B-1728B52AA6E4}">
                <adec:decorative xmlns:adec="http://schemas.microsoft.com/office/drawing/2017/decorative" val="1"/>
              </a:ext>
            </a:extLst>
          </p:cNvPr>
          <p:cNvCxnSpPr>
            <a:cxnSpLocks/>
          </p:cNvCxnSpPr>
          <p:nvPr/>
        </p:nvCxnSpPr>
        <p:spPr>
          <a:xfrm rot="5400000">
            <a:off x="10057249" y="3863370"/>
            <a:ext cx="794596" cy="268525"/>
          </a:xfrm>
          <a:prstGeom prst="bentConnector2">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Box 29">
            <a:extLst>
              <a:ext uri="{FF2B5EF4-FFF2-40B4-BE49-F238E27FC236}">
                <a16:creationId xmlns:a16="http://schemas.microsoft.com/office/drawing/2014/main" id="{62DF3B2C-BAA6-D94A-586A-79E8450B6C45}"/>
              </a:ext>
              <a:ext uri="{C183D7F6-B498-43B3-948B-1728B52AA6E4}">
                <adec:decorative xmlns:adec="http://schemas.microsoft.com/office/drawing/2017/decorative" val="1"/>
              </a:ext>
            </a:extLst>
          </p:cNvPr>
          <p:cNvSpPr txBox="1"/>
          <p:nvPr/>
        </p:nvSpPr>
        <p:spPr>
          <a:xfrm>
            <a:off x="9840536" y="3596443"/>
            <a:ext cx="1424499" cy="307777"/>
          </a:xfrm>
          <a:prstGeom prst="rect">
            <a:avLst/>
          </a:prstGeom>
          <a:solidFill>
            <a:srgbClr val="F4F3F5"/>
          </a:solidFill>
        </p:spPr>
        <p:txBody>
          <a:bodyPr wrap="square" lIns="91440" tIns="45720" rIns="91440" bIns="45720" rtlCol="0">
            <a:spAutoFit/>
          </a:bodyPr>
          <a:lstStyle/>
          <a:p>
            <a:pPr algn="ctr"/>
            <a:r>
              <a:rPr lang="de-DE" sz="1400" dirty="0">
                <a:latin typeface="+mj-lt"/>
                <a:ea typeface="+mj-ea"/>
                <a:cs typeface="+mj-cs"/>
              </a:rPr>
              <a:t>Trainingsdaten</a:t>
            </a:r>
          </a:p>
        </p:txBody>
      </p:sp>
      <p:cxnSp>
        <p:nvCxnSpPr>
          <p:cNvPr id="16" name="Straight Arrow Connector 15">
            <a:extLst>
              <a:ext uri="{FF2B5EF4-FFF2-40B4-BE49-F238E27FC236}">
                <a16:creationId xmlns:a16="http://schemas.microsoft.com/office/drawing/2014/main" id="{3A811573-BD92-D41B-3188-653F5964EBB0}"/>
              </a:ext>
              <a:ext uri="{C183D7F6-B498-43B3-948B-1728B52AA6E4}">
                <adec:decorative xmlns:adec="http://schemas.microsoft.com/office/drawing/2017/decorative" val="1"/>
              </a:ext>
            </a:extLst>
          </p:cNvPr>
          <p:cNvCxnSpPr>
            <a:cxnSpLocks/>
          </p:cNvCxnSpPr>
          <p:nvPr/>
        </p:nvCxnSpPr>
        <p:spPr>
          <a:xfrm flipH="1" flipV="1">
            <a:off x="7412116" y="4549450"/>
            <a:ext cx="1399635"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Speech Bubble: Rectangle with Corners Rounded 17" descr="Dear &lt;recipient&gt;,&#10;Please find enclosed my application for the role of …">
            <a:extLst>
              <a:ext uri="{FF2B5EF4-FFF2-40B4-BE49-F238E27FC236}">
                <a16:creationId xmlns:a16="http://schemas.microsoft.com/office/drawing/2014/main" id="{BD8FBF9D-90A6-17CF-8B76-F18A061196E9}"/>
              </a:ext>
            </a:extLst>
          </p:cNvPr>
          <p:cNvSpPr/>
          <p:nvPr/>
        </p:nvSpPr>
        <p:spPr bwMode="auto">
          <a:xfrm>
            <a:off x="861560" y="4049837"/>
            <a:ext cx="4151313" cy="1919164"/>
          </a:xfrm>
          <a:prstGeom prst="wedgeRoundRectCallout">
            <a:avLst>
              <a:gd name="adj1" fmla="val 67623"/>
              <a:gd name="adj2" fmla="val -36196"/>
              <a:gd name="adj3" fmla="val 3500"/>
            </a:avLst>
          </a:prstGeom>
          <a:solidFill>
            <a:schemeClr val="bg1"/>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ts val="200"/>
              </a:spcAft>
            </a:pPr>
            <a:r>
              <a:rPr lang="de-DE" sz="1200" dirty="0">
                <a:solidFill>
                  <a:schemeClr val="tx1"/>
                </a:solidFill>
              </a:rPr>
              <a:t>London ist eine Stadt voller Geschichte, Kultur und Aufregung! Hier sind einige Ideen für interessante Dinge, die Sie unternehmen können:</a:t>
            </a:r>
          </a:p>
          <a:p>
            <a:pPr marL="285750" indent="-190500" algn="l" defTabSz="932472" fontAlgn="base">
              <a:spcBef>
                <a:spcPct val="0"/>
              </a:spcBef>
              <a:spcAft>
                <a:spcPts val="200"/>
              </a:spcAft>
              <a:buFont typeface="Arial" panose="020B0604020202020204" pitchFamily="34" charset="0"/>
              <a:buChar char="•"/>
            </a:pPr>
            <a:r>
              <a:rPr lang="de-DE" sz="1200" dirty="0">
                <a:solidFill>
                  <a:schemeClr val="tx1"/>
                </a:solidFill>
              </a:rPr>
              <a:t>Buckingham Palace: Besichtigen Sie die Staatsräume und erleben Sie die Wachablösung.</a:t>
            </a:r>
          </a:p>
          <a:p>
            <a:pPr marL="285750" indent="-190500" defTabSz="932472" fontAlgn="base">
              <a:spcBef>
                <a:spcPct val="0"/>
              </a:spcBef>
              <a:spcAft>
                <a:spcPts val="200"/>
              </a:spcAft>
              <a:buFont typeface="Arial" panose="020B0604020202020204" pitchFamily="34" charset="0"/>
              <a:buChar char="•"/>
            </a:pPr>
            <a:r>
              <a:rPr lang="de-DE" sz="1200" dirty="0">
                <a:solidFill>
                  <a:schemeClr val="tx1"/>
                </a:solidFill>
              </a:rPr>
              <a:t>Tower of London: Erkunden Sie das historische Schloss und bewundern Sie die Kronjuwelen. </a:t>
            </a:r>
          </a:p>
          <a:p>
            <a:pPr marL="285750" indent="-190500" defTabSz="932472" fontAlgn="base">
              <a:spcBef>
                <a:spcPct val="0"/>
              </a:spcBef>
              <a:spcAft>
                <a:spcPts val="200"/>
              </a:spcAft>
              <a:buFont typeface="Arial" panose="020B0604020202020204" pitchFamily="34" charset="0"/>
              <a:buChar char="•"/>
            </a:pPr>
            <a:r>
              <a:rPr lang="de-DE" sz="1200" dirty="0">
                <a:solidFill>
                  <a:schemeClr val="tx1"/>
                </a:solidFill>
              </a:rPr>
              <a:t>…</a:t>
            </a:r>
          </a:p>
        </p:txBody>
      </p:sp>
      <p:grpSp>
        <p:nvGrpSpPr>
          <p:cNvPr id="41" name="Group 40">
            <a:extLst>
              <a:ext uri="{FF2B5EF4-FFF2-40B4-BE49-F238E27FC236}">
                <a16:creationId xmlns:a16="http://schemas.microsoft.com/office/drawing/2014/main" id="{EA4954D6-30D6-2512-112E-D72639EBD8AD}"/>
              </a:ext>
              <a:ext uri="{C183D7F6-B498-43B3-948B-1728B52AA6E4}">
                <adec:decorative xmlns:adec="http://schemas.microsoft.com/office/drawing/2017/decorative" val="1"/>
              </a:ext>
            </a:extLst>
          </p:cNvPr>
          <p:cNvGrpSpPr/>
          <p:nvPr/>
        </p:nvGrpSpPr>
        <p:grpSpPr>
          <a:xfrm>
            <a:off x="5758491" y="4124733"/>
            <a:ext cx="242896" cy="242894"/>
            <a:chOff x="11303794" y="1621403"/>
            <a:chExt cx="244474" cy="244472"/>
          </a:xfrm>
        </p:grpSpPr>
        <p:sp>
          <p:nvSpPr>
            <p:cNvPr id="42" name="Oval 41">
              <a:extLst>
                <a:ext uri="{FF2B5EF4-FFF2-40B4-BE49-F238E27FC236}">
                  <a16:creationId xmlns:a16="http://schemas.microsoft.com/office/drawing/2014/main" id="{AD0942F4-5722-4790-33DB-D3DEF33C52AD}"/>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3" name="Arrow: Bent 42">
              <a:extLst>
                <a:ext uri="{FF2B5EF4-FFF2-40B4-BE49-F238E27FC236}">
                  <a16:creationId xmlns:a16="http://schemas.microsoft.com/office/drawing/2014/main" id="{5D6ABEE4-B0F2-0D74-F13E-1C1CBB963B9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A4EA26EF-D369-3186-02EA-9CF36F57CACE}"/>
              </a:ext>
              <a:ext uri="{C183D7F6-B498-43B3-948B-1728B52AA6E4}">
                <adec:decorative xmlns:adec="http://schemas.microsoft.com/office/drawing/2017/decorative" val="1"/>
              </a:ext>
            </a:extLst>
          </p:cNvPr>
          <p:cNvGrpSpPr/>
          <p:nvPr/>
        </p:nvGrpSpPr>
        <p:grpSpPr>
          <a:xfrm>
            <a:off x="8651605" y="3949206"/>
            <a:ext cx="242896" cy="242894"/>
            <a:chOff x="11303794" y="1621403"/>
            <a:chExt cx="244474" cy="244472"/>
          </a:xfrm>
        </p:grpSpPr>
        <p:sp>
          <p:nvSpPr>
            <p:cNvPr id="51" name="Oval 50">
              <a:extLst>
                <a:ext uri="{FF2B5EF4-FFF2-40B4-BE49-F238E27FC236}">
                  <a16:creationId xmlns:a16="http://schemas.microsoft.com/office/drawing/2014/main" id="{AF13F336-E67D-B508-13AD-AB0F4098B390}"/>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2" name="Arrow: Bent 51">
              <a:extLst>
                <a:ext uri="{FF2B5EF4-FFF2-40B4-BE49-F238E27FC236}">
                  <a16:creationId xmlns:a16="http://schemas.microsoft.com/office/drawing/2014/main" id="{34F89DCC-AD14-7F08-E74E-7F3C226B47C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3DD30573-2FC0-7239-54B9-54060871AF3C}"/>
              </a:ext>
              <a:ext uri="{C183D7F6-B498-43B3-948B-1728B52AA6E4}">
                <adec:decorative xmlns:adec="http://schemas.microsoft.com/office/drawing/2017/decorative" val="1"/>
              </a:ext>
            </a:extLst>
          </p:cNvPr>
          <p:cNvGrpSpPr/>
          <p:nvPr/>
        </p:nvGrpSpPr>
        <p:grpSpPr>
          <a:xfrm flipH="1">
            <a:off x="7169220" y="4428003"/>
            <a:ext cx="242896" cy="242894"/>
            <a:chOff x="11303794" y="1621403"/>
            <a:chExt cx="244474" cy="244472"/>
          </a:xfrm>
        </p:grpSpPr>
        <p:sp>
          <p:nvSpPr>
            <p:cNvPr id="55" name="Oval 54">
              <a:extLst>
                <a:ext uri="{FF2B5EF4-FFF2-40B4-BE49-F238E27FC236}">
                  <a16:creationId xmlns:a16="http://schemas.microsoft.com/office/drawing/2014/main" id="{0A6474EA-9969-8D6A-078C-3E86A5560345}"/>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6" name="Arrow: Bent 55">
              <a:extLst>
                <a:ext uri="{FF2B5EF4-FFF2-40B4-BE49-F238E27FC236}">
                  <a16:creationId xmlns:a16="http://schemas.microsoft.com/office/drawing/2014/main" id="{B19B3B64-0531-7B13-A8D7-23C50F134F86}"/>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DABA0D2-596E-EEA4-DA12-FC367922CDEC}"/>
              </a:ext>
              <a:ext uri="{C183D7F6-B498-43B3-948B-1728B52AA6E4}">
                <adec:decorative xmlns:adec="http://schemas.microsoft.com/office/drawing/2017/decorative" val="1"/>
              </a:ext>
            </a:extLst>
          </p:cNvPr>
          <p:cNvGrpSpPr/>
          <p:nvPr/>
        </p:nvGrpSpPr>
        <p:grpSpPr>
          <a:xfrm flipH="1">
            <a:off x="10077388" y="4273483"/>
            <a:ext cx="242896" cy="242894"/>
            <a:chOff x="11303794" y="1621403"/>
            <a:chExt cx="244474" cy="244472"/>
          </a:xfrm>
        </p:grpSpPr>
        <p:sp>
          <p:nvSpPr>
            <p:cNvPr id="62" name="Oval 61">
              <a:extLst>
                <a:ext uri="{FF2B5EF4-FFF2-40B4-BE49-F238E27FC236}">
                  <a16:creationId xmlns:a16="http://schemas.microsoft.com/office/drawing/2014/main" id="{1A830584-205D-7643-9A4B-6AE883AB1EFC}"/>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63" name="Arrow: Bent 62">
              <a:extLst>
                <a:ext uri="{FF2B5EF4-FFF2-40B4-BE49-F238E27FC236}">
                  <a16:creationId xmlns:a16="http://schemas.microsoft.com/office/drawing/2014/main" id="{00BEE1A7-387D-1D43-3E16-E99EA20C796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029" name="Books">
            <a:extLst>
              <a:ext uri="{FF2B5EF4-FFF2-40B4-BE49-F238E27FC236}">
                <a16:creationId xmlns:a16="http://schemas.microsoft.com/office/drawing/2014/main" id="{D2A75493-48F3-CC07-F4E2-F809F3FE5C30}"/>
              </a:ext>
              <a:ext uri="{C183D7F6-B498-43B3-948B-1728B52AA6E4}">
                <adec:decorative xmlns:adec="http://schemas.microsoft.com/office/drawing/2017/decorative" val="1"/>
              </a:ext>
            </a:extLst>
          </p:cNvPr>
          <p:cNvSpPr>
            <a:spLocks noChangeAspect="1" noEditPoints="1"/>
          </p:cNvSpPr>
          <p:nvPr/>
        </p:nvSpPr>
        <p:spPr bwMode="auto">
          <a:xfrm>
            <a:off x="10554375" y="3083120"/>
            <a:ext cx="389916" cy="30786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20" name="Straight Arrow Connector 19">
            <a:extLst>
              <a:ext uri="{FF2B5EF4-FFF2-40B4-BE49-F238E27FC236}">
                <a16:creationId xmlns:a16="http://schemas.microsoft.com/office/drawing/2014/main" id="{34266EA7-2710-C41A-D7AC-B48D805710ED}"/>
              </a:ext>
              <a:ext uri="{C183D7F6-B498-43B3-948B-1728B52AA6E4}">
                <adec:decorative xmlns:adec="http://schemas.microsoft.com/office/drawing/2017/decorative" val="1"/>
              </a:ext>
            </a:extLst>
          </p:cNvPr>
          <p:cNvCxnSpPr>
            <a:cxnSpLocks/>
            <a:stCxn id="17" idx="3"/>
            <a:endCxn id="42" idx="2"/>
          </p:cNvCxnSpPr>
          <p:nvPr/>
        </p:nvCxnSpPr>
        <p:spPr>
          <a:xfrm>
            <a:off x="5032713" y="3037101"/>
            <a:ext cx="725778" cy="1209079"/>
          </a:xfrm>
          <a:prstGeom prst="bentConnector3">
            <a:avLst>
              <a:gd name="adj1" fmla="val 50000"/>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0" name="Page2_E7C3">
            <a:extLst>
              <a:ext uri="{FF2B5EF4-FFF2-40B4-BE49-F238E27FC236}">
                <a16:creationId xmlns:a16="http://schemas.microsoft.com/office/drawing/2014/main" id="{970E5C8A-40F7-0DF6-CD39-950A5F448BFB}"/>
              </a:ext>
              <a:ext uri="{C183D7F6-B498-43B3-948B-1728B52AA6E4}">
                <adec:decorative xmlns:adec="http://schemas.microsoft.com/office/drawing/2017/decorative" val="1"/>
              </a:ext>
            </a:extLst>
          </p:cNvPr>
          <p:cNvSpPr>
            <a:spLocks noChangeAspect="1" noEditPoints="1"/>
          </p:cNvSpPr>
          <p:nvPr/>
        </p:nvSpPr>
        <p:spPr bwMode="auto">
          <a:xfrm>
            <a:off x="10196022" y="3073595"/>
            <a:ext cx="258048" cy="32244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EE920BA8-16B3-B492-DBCF-BFE811B3ECCE}"/>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267802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5D01665-52D2-5DF3-419A-6D50F888463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Rounded Rectangle 24_1">
            <a:extLst>
              <a:ext uri="{FF2B5EF4-FFF2-40B4-BE49-F238E27FC236}">
                <a16:creationId xmlns:a16="http://schemas.microsoft.com/office/drawing/2014/main" id="{A2B68EF1-034D-5426-EBC8-7B786864E36D}"/>
              </a:ext>
              <a:ext uri="{C183D7F6-B498-43B3-948B-1728B52AA6E4}">
                <adec:decorative xmlns:adec="http://schemas.microsoft.com/office/drawing/2017/decorative" val="1"/>
              </a:ext>
            </a:extLst>
          </p:cNvPr>
          <p:cNvSpPr>
            <a:spLocks/>
          </p:cNvSpPr>
          <p:nvPr/>
        </p:nvSpPr>
        <p:spPr bwMode="auto">
          <a:xfrm>
            <a:off x="588963" y="1219200"/>
            <a:ext cx="11017250" cy="5049838"/>
          </a:xfrm>
          <a:prstGeom prst="roundRect">
            <a:avLst>
              <a:gd name="adj" fmla="val 2954"/>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57200"/>
            <a:ext cx="11018520" cy="492443"/>
          </a:xfrm>
        </p:spPr>
        <p:txBody>
          <a:bodyPr/>
          <a:lstStyle/>
          <a:p>
            <a:r>
              <a:rPr lang="de-DE"/>
              <a:t>Richtlinien für effektive Prompts</a:t>
            </a:r>
          </a:p>
        </p:txBody>
      </p:sp>
      <p:grpSp>
        <p:nvGrpSpPr>
          <p:cNvPr id="42" name="Group 41">
            <a:extLst>
              <a:ext uri="{FF2B5EF4-FFF2-40B4-BE49-F238E27FC236}">
                <a16:creationId xmlns:a16="http://schemas.microsoft.com/office/drawing/2014/main" id="{D50ACFB4-BD6D-1CCB-2B29-4637FDFDBE7D}"/>
              </a:ext>
              <a:ext uri="{C183D7F6-B498-43B3-948B-1728B52AA6E4}">
                <adec:decorative xmlns:adec="http://schemas.microsoft.com/office/drawing/2017/decorative" val="1"/>
              </a:ext>
            </a:extLst>
          </p:cNvPr>
          <p:cNvGrpSpPr/>
          <p:nvPr/>
        </p:nvGrpSpPr>
        <p:grpSpPr>
          <a:xfrm>
            <a:off x="1508125" y="1539145"/>
            <a:ext cx="9247506" cy="2805629"/>
            <a:chOff x="1473835" y="1459135"/>
            <a:chExt cx="9247506" cy="2805629"/>
          </a:xfrm>
        </p:grpSpPr>
        <p:sp>
          <p:nvSpPr>
            <p:cNvPr id="14" name="Speech Bubble: Rectangle with Corners Rounded 13">
              <a:extLst>
                <a:ext uri="{FF2B5EF4-FFF2-40B4-BE49-F238E27FC236}">
                  <a16:creationId xmlns:a16="http://schemas.microsoft.com/office/drawing/2014/main" id="{C9E3E1F2-E101-B6CC-2BBC-F5DDF39EE33E}"/>
                </a:ext>
                <a:ext uri="{C183D7F6-B498-43B3-948B-1728B52AA6E4}">
                  <adec:decorative xmlns:adec="http://schemas.microsoft.com/office/drawing/2017/decorative" val="0"/>
                </a:ext>
              </a:extLst>
            </p:cNvPr>
            <p:cNvSpPr/>
            <p:nvPr/>
          </p:nvSpPr>
          <p:spPr bwMode="auto">
            <a:xfrm>
              <a:off x="1566610" y="1459135"/>
              <a:ext cx="9061957" cy="781146"/>
            </a:xfrm>
            <a:prstGeom prst="wedgeRoundRectCallout">
              <a:avLst>
                <a:gd name="adj1" fmla="val -54468"/>
                <a:gd name="adj2" fmla="val 27188"/>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de-DE" sz="1400">
                  <a:solidFill>
                    <a:schemeClr val="tx1"/>
                  </a:solidFill>
                  <a:ea typeface="+mj-ea"/>
                  <a:cs typeface="+mj-cs"/>
                </a:rPr>
                <a:t>Fassen Sie den Artikel auf https://nodpublishers.com/London1 in Form einer Aufzählung von 3 bis 5 interessanten Fakten2 zusammen, die mir bei der Planung einer Reise3 helfen. Halten Sie jeden Aufzählungspunkt kurz und einfach formuliert4.</a:t>
              </a:r>
            </a:p>
          </p:txBody>
        </p:sp>
        <p:sp>
          <p:nvSpPr>
            <p:cNvPr id="3" name="Speech Bubble: Rectangle with Corners Rounded 2">
              <a:extLst>
                <a:ext uri="{FF2B5EF4-FFF2-40B4-BE49-F238E27FC236}">
                  <a16:creationId xmlns:a16="http://schemas.microsoft.com/office/drawing/2014/main" id="{B6BAC0B7-D61B-2B00-8274-A7F452BF7983}"/>
                </a:ext>
                <a:ext uri="{C183D7F6-B498-43B3-948B-1728B52AA6E4}">
                  <adec:decorative xmlns:adec="http://schemas.microsoft.com/office/drawing/2017/decorative" val="0"/>
                </a:ext>
              </a:extLst>
            </p:cNvPr>
            <p:cNvSpPr/>
            <p:nvPr/>
          </p:nvSpPr>
          <p:spPr bwMode="auto">
            <a:xfrm>
              <a:off x="1566610" y="3742514"/>
              <a:ext cx="9061957" cy="522250"/>
            </a:xfrm>
            <a:prstGeom prst="wedgeRoundRectCallout">
              <a:avLst>
                <a:gd name="adj1" fmla="val -56337"/>
                <a:gd name="adj2" fmla="val 1705"/>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de-DE" sz="1400">
                  <a:solidFill>
                    <a:schemeClr val="tx1"/>
                  </a:solidFill>
                  <a:ea typeface="+mj-ea"/>
                  <a:cs typeface="+mj-cs"/>
                </a:rPr>
                <a:t>Wie einfach ist es, sich in der Stadt fortzubewegen?5</a:t>
              </a:r>
            </a:p>
          </p:txBody>
        </p:sp>
        <p:sp>
          <p:nvSpPr>
            <p:cNvPr id="5" name="Speech Bubble: Rectangle with Corners Rounded 4" descr="Dear &lt;recipient&gt;,&#10;Please find enclosed my application for the role of …">
              <a:extLst>
                <a:ext uri="{FF2B5EF4-FFF2-40B4-BE49-F238E27FC236}">
                  <a16:creationId xmlns:a16="http://schemas.microsoft.com/office/drawing/2014/main" id="{6CA6F0C5-2CE2-3240-6B74-1C69CA416C88}"/>
                </a:ext>
              </a:extLst>
            </p:cNvPr>
            <p:cNvSpPr/>
            <p:nvPr/>
          </p:nvSpPr>
          <p:spPr bwMode="auto">
            <a:xfrm>
              <a:off x="1473835" y="2498120"/>
              <a:ext cx="9247506" cy="986554"/>
            </a:xfrm>
            <a:prstGeom prst="wedgeRoundRectCallout">
              <a:avLst>
                <a:gd name="adj1" fmla="val 56145"/>
                <a:gd name="adj2" fmla="val -28178"/>
                <a:gd name="adj3" fmla="val 16667"/>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de-DE" sz="1400">
                  <a:solidFill>
                    <a:schemeClr val="tx1"/>
                  </a:solidFill>
                </a:rPr>
                <a:t>Hier sind einige interessante Fakten über London, die Ihnen bei der Planung Ihrer Reise helfen:</a:t>
              </a:r>
            </a:p>
            <a:p>
              <a:pPr marL="285750" indent="-171450" algn="l" defTabSz="932472" fontAlgn="base">
                <a:spcBef>
                  <a:spcPts val="200"/>
                </a:spcBef>
                <a:spcAft>
                  <a:spcPct val="0"/>
                </a:spcAft>
                <a:buFont typeface="Arial" panose="020B0604020202020204" pitchFamily="34" charset="0"/>
                <a:buChar char="•"/>
              </a:pPr>
              <a:r>
                <a:rPr lang="de-DE" sz="1200">
                  <a:solidFill>
                    <a:schemeClr val="tx1"/>
                  </a:solidFill>
                  <a:latin typeface="+mj-lt"/>
                  <a:ea typeface="+mj-ea"/>
                  <a:cs typeface="+mj-cs"/>
                </a:rPr>
                <a:t>Historische Wurzeln: </a:t>
              </a:r>
              <a:r>
                <a:rPr lang="de-DE" sz="1200">
                  <a:solidFill>
                    <a:schemeClr val="tx1"/>
                  </a:solidFill>
                </a:rPr>
                <a:t>Gegründet von den Römern als Londinium im Jahr 47 n. Chr.</a:t>
              </a:r>
            </a:p>
            <a:p>
              <a:pPr marL="285750" indent="-171450" algn="l" defTabSz="932472" fontAlgn="base">
                <a:spcBef>
                  <a:spcPct val="0"/>
                </a:spcBef>
                <a:spcAft>
                  <a:spcPct val="0"/>
                </a:spcAft>
                <a:buFont typeface="Arial" panose="020B0604020202020204" pitchFamily="34" charset="0"/>
                <a:buChar char="•"/>
              </a:pPr>
              <a:r>
                <a:rPr lang="de-DE" sz="1200">
                  <a:solidFill>
                    <a:schemeClr val="tx1"/>
                  </a:solidFill>
                </a:rPr>
                <a:t>…</a:t>
              </a:r>
            </a:p>
          </p:txBody>
        </p:sp>
      </p:grpSp>
      <p:sp>
        <p:nvSpPr>
          <p:cNvPr id="7" name="Rounded Rectangle 3_1">
            <a:extLst>
              <a:ext uri="{FF2B5EF4-FFF2-40B4-BE49-F238E27FC236}">
                <a16:creationId xmlns:a16="http://schemas.microsoft.com/office/drawing/2014/main" id="{707C6F88-6D94-C07B-740E-1A7052903060}"/>
              </a:ext>
            </a:extLst>
          </p:cNvPr>
          <p:cNvSpPr>
            <a:spLocks/>
          </p:cNvSpPr>
          <p:nvPr/>
        </p:nvSpPr>
        <p:spPr>
          <a:xfrm>
            <a:off x="726123" y="4730634"/>
            <a:ext cx="10742930" cy="1401244"/>
          </a:xfrm>
          <a:prstGeom prst="roundRect">
            <a:avLst>
              <a:gd name="adj" fmla="val 480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marL="228600" indent="-228600" defTabSz="951121">
              <a:spcAft>
                <a:spcPts val="600"/>
              </a:spcAft>
              <a:buSzPct val="90000"/>
              <a:buFont typeface="+mj-lt"/>
              <a:buAutoNum type="arabicPeriod"/>
            </a:pPr>
            <a:r>
              <a:rPr lang="de-DE" sz="1200">
                <a:solidFill>
                  <a:schemeClr val="tx1"/>
                </a:solidFill>
                <a:cs typeface="Segoe UI" panose="020B0502040204020203" pitchFamily="34" charset="0"/>
              </a:rPr>
              <a:t>Geben Sie eine Quelle an, um die Antwort auf einen bestimmten Informationsumfang zu stützen, falls verfügbar.</a:t>
            </a:r>
          </a:p>
          <a:p>
            <a:pPr marL="228600" indent="-228600" defTabSz="951121">
              <a:spcAft>
                <a:spcPts val="600"/>
              </a:spcAft>
              <a:buSzPct val="90000"/>
              <a:buFont typeface="+mj-lt"/>
              <a:buAutoNum type="arabicPeriod"/>
            </a:pPr>
            <a:r>
              <a:rPr lang="de-DE" sz="1200">
                <a:solidFill>
                  <a:schemeClr val="tx1"/>
                </a:solidFill>
                <a:cs typeface="Segoe UI" panose="020B0502040204020203" pitchFamily="34" charset="0"/>
              </a:rPr>
              <a:t>Geben Sie ein konkretes Ziel an, das Copilot erreichen soll.</a:t>
            </a:r>
          </a:p>
          <a:p>
            <a:pPr marL="228600" indent="-228600" defTabSz="951121">
              <a:spcAft>
                <a:spcPts val="600"/>
              </a:spcAft>
              <a:buSzPct val="90000"/>
              <a:buFont typeface="+mj-lt"/>
              <a:buAutoNum type="arabicPeriod"/>
            </a:pPr>
            <a:r>
              <a:rPr lang="de-DE" sz="1200">
                <a:solidFill>
                  <a:schemeClr val="tx1"/>
                </a:solidFill>
                <a:cs typeface="Segoe UI" panose="020B0502040204020203" pitchFamily="34" charset="0"/>
              </a:rPr>
              <a:t>Fügen Sie Kontext hinzu, um die Angemessenheit und Relevanz der Antwort zu maximieren.</a:t>
            </a:r>
          </a:p>
          <a:p>
            <a:pPr marL="228600" indent="-228600" defTabSz="951121">
              <a:spcAft>
                <a:spcPts val="600"/>
              </a:spcAft>
              <a:buSzPct val="90000"/>
              <a:buFont typeface="+mj-lt"/>
              <a:buAutoNum type="arabicPeriod"/>
            </a:pPr>
            <a:r>
              <a:rPr lang="de-DE" sz="1200">
                <a:solidFill>
                  <a:schemeClr val="tx1"/>
                </a:solidFill>
                <a:cs typeface="Segoe UI" panose="020B0502040204020203" pitchFamily="34" charset="0"/>
              </a:rPr>
              <a:t>Setzen Sie klare Erwartungen an das Format der Antwort.</a:t>
            </a:r>
          </a:p>
          <a:p>
            <a:pPr marL="228600" indent="-228600" defTabSz="951121">
              <a:spcAft>
                <a:spcPts val="600"/>
              </a:spcAft>
              <a:buSzPct val="90000"/>
              <a:buFont typeface="+mj-lt"/>
              <a:buAutoNum type="arabicPeriod"/>
            </a:pPr>
            <a:r>
              <a:rPr lang="de-DE" sz="1200">
                <a:solidFill>
                  <a:schemeClr val="tx1"/>
                </a:solidFill>
                <a:cs typeface="Segoe UI" panose="020B0502040204020203" pitchFamily="34" charset="0"/>
              </a:rPr>
              <a:t>Iterieren Sie auf der Grundlage vorheriger Prompts und Antworten, um das Ergebnis zu verfeinern.</a:t>
            </a:r>
          </a:p>
        </p:txBody>
      </p:sp>
      <p:pic>
        <p:nvPicPr>
          <p:cNvPr id="43" name="Picture 42">
            <a:extLst>
              <a:ext uri="{FF2B5EF4-FFF2-40B4-BE49-F238E27FC236}">
                <a16:creationId xmlns:a16="http://schemas.microsoft.com/office/drawing/2014/main" id="{631664F3-DAFF-6050-25FB-928B9AC59D6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7313504" y="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 name="TextBox 7">
            <a:extLst>
              <a:ext uri="{FF2B5EF4-FFF2-40B4-BE49-F238E27FC236}">
                <a16:creationId xmlns:a16="http://schemas.microsoft.com/office/drawing/2014/main" id="{E6418DCB-1DF4-F648-ABC7-412ABFDFA65F}"/>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683238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64BB7D-4B85-126B-74B5-5DA3C6080CA3}"/>
              </a:ext>
              <a:ext uri="{C183D7F6-B498-43B3-948B-1728B52AA6E4}">
                <adec:decorative xmlns:adec="http://schemas.microsoft.com/office/drawing/2017/decorative" val="1"/>
              </a:ext>
            </a:extLst>
          </p:cNvPr>
          <p:cNvGrpSpPr/>
          <p:nvPr/>
        </p:nvGrpSpPr>
        <p:grpSpPr>
          <a:xfrm>
            <a:off x="1" y="-184660"/>
            <a:ext cx="12191999" cy="1172541"/>
            <a:chOff x="1" y="0"/>
            <a:chExt cx="12191999" cy="1172541"/>
          </a:xfrm>
        </p:grpSpPr>
        <p:pic>
          <p:nvPicPr>
            <p:cNvPr id="8" name="Picture 7">
              <a:extLst>
                <a:ext uri="{FF2B5EF4-FFF2-40B4-BE49-F238E27FC236}">
                  <a16:creationId xmlns:a16="http://schemas.microsoft.com/office/drawing/2014/main" id="{5DCE424C-F7A3-1B20-F718-860CCAC91E3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9" name="Straight Connector 8">
              <a:extLst>
                <a:ext uri="{FF2B5EF4-FFF2-40B4-BE49-F238E27FC236}">
                  <a16:creationId xmlns:a16="http://schemas.microsoft.com/office/drawing/2014/main" id="{6CFFF017-54BB-B932-BEE1-1F2AD3D562D5}"/>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84D2E2-7778-B939-F320-FDD80F02420A}"/>
              </a:ext>
            </a:extLst>
          </p:cNvPr>
          <p:cNvSpPr>
            <a:spLocks noGrp="1"/>
          </p:cNvSpPr>
          <p:nvPr>
            <p:ph type="title"/>
          </p:nvPr>
        </p:nvSpPr>
        <p:spPr>
          <a:xfrm>
            <a:off x="588263" y="980904"/>
            <a:ext cx="11018520" cy="492443"/>
          </a:xfrm>
        </p:spPr>
        <p:txBody>
          <a:bodyPr/>
          <a:lstStyle/>
          <a:p>
            <a:r>
              <a:rPr lang="de-DE" dirty="0"/>
              <a:t>Über das Programm: Entwerfen eines Traumziels mit KI </a:t>
            </a:r>
          </a:p>
        </p:txBody>
      </p:sp>
      <p:sp>
        <p:nvSpPr>
          <p:cNvPr id="10" name="Rectangle: Rounded Corners 9">
            <a:extLst>
              <a:ext uri="{FF2B5EF4-FFF2-40B4-BE49-F238E27FC236}">
                <a16:creationId xmlns:a16="http://schemas.microsoft.com/office/drawing/2014/main" id="{1FD70EA2-56B9-C0BF-8ACF-4A29A56BC422}"/>
              </a:ext>
              <a:ext uri="{C183D7F6-B498-43B3-948B-1728B52AA6E4}">
                <adec:decorative xmlns:adec="http://schemas.microsoft.com/office/drawing/2017/decorative" val="1"/>
              </a:ext>
            </a:extLst>
          </p:cNvPr>
          <p:cNvSpPr>
            <a:spLocks/>
          </p:cNvSpPr>
          <p:nvPr/>
        </p:nvSpPr>
        <p:spPr bwMode="auto">
          <a:xfrm>
            <a:off x="588963" y="1552694"/>
            <a:ext cx="11017250" cy="49823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1" name="Rounded Rectangle 3_1">
            <a:extLst>
              <a:ext uri="{FF2B5EF4-FFF2-40B4-BE49-F238E27FC236}">
                <a16:creationId xmlns:a16="http://schemas.microsoft.com/office/drawing/2014/main" id="{16BD29C6-E69A-1442-E3D3-BBF3D07BD798}"/>
              </a:ext>
              <a:ext uri="{C183D7F6-B498-43B3-948B-1728B52AA6E4}">
                <adec:decorative xmlns:adec="http://schemas.microsoft.com/office/drawing/2017/decorative" val="1"/>
              </a:ext>
            </a:extLst>
          </p:cNvPr>
          <p:cNvSpPr>
            <a:spLocks/>
          </p:cNvSpPr>
          <p:nvPr/>
        </p:nvSpPr>
        <p:spPr>
          <a:xfrm>
            <a:off x="7715250" y="1735573"/>
            <a:ext cx="3704907" cy="4616596"/>
          </a:xfrm>
          <a:prstGeom prst="roundRect">
            <a:avLst>
              <a:gd name="adj" fmla="val 44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a:ln w="3175">
                <a:noFill/>
              </a:ln>
              <a:latin typeface="+mj-lt"/>
            </a:endParaRPr>
          </a:p>
        </p:txBody>
      </p:sp>
      <p:sp>
        <p:nvSpPr>
          <p:cNvPr id="42" name="Rounded Rectangle 3_1">
            <a:extLst>
              <a:ext uri="{FF2B5EF4-FFF2-40B4-BE49-F238E27FC236}">
                <a16:creationId xmlns:a16="http://schemas.microsoft.com/office/drawing/2014/main" id="{1BE939C8-DCF7-5DC4-B26E-0DA9C9A80A13}"/>
              </a:ext>
              <a:ext uri="{C183D7F6-B498-43B3-948B-1728B52AA6E4}">
                <adec:decorative xmlns:adec="http://schemas.microsoft.com/office/drawing/2017/decorative" val="1"/>
              </a:ext>
            </a:extLst>
          </p:cNvPr>
          <p:cNvSpPr>
            <a:spLocks/>
          </p:cNvSpPr>
          <p:nvPr/>
        </p:nvSpPr>
        <p:spPr>
          <a:xfrm>
            <a:off x="771843" y="1735573"/>
            <a:ext cx="6757351" cy="4616596"/>
          </a:xfrm>
          <a:prstGeom prst="roundRect">
            <a:avLst>
              <a:gd name="adj" fmla="val 3400"/>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pic>
        <p:nvPicPr>
          <p:cNvPr id="41" name="Picture 40">
            <a:extLst>
              <a:ext uri="{FF2B5EF4-FFF2-40B4-BE49-F238E27FC236}">
                <a16:creationId xmlns:a16="http://schemas.microsoft.com/office/drawing/2014/main" id="{5AFD8364-50D7-9A72-C028-F7CC2A912EE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3048"/>
          <a:stretch/>
        </p:blipFill>
        <p:spPr>
          <a:xfrm>
            <a:off x="8947020" y="5929431"/>
            <a:ext cx="2473137" cy="422738"/>
          </a:xfrm>
          <a:custGeom>
            <a:avLst/>
            <a:gdLst>
              <a:gd name="connsiteX0" fmla="*/ 0 w 1788794"/>
              <a:gd name="connsiteY0" fmla="*/ 0 h 305762"/>
              <a:gd name="connsiteX1" fmla="*/ 1788794 w 1788794"/>
              <a:gd name="connsiteY1" fmla="*/ 0 h 305762"/>
              <a:gd name="connsiteX2" fmla="*/ 1788794 w 1788794"/>
              <a:gd name="connsiteY2" fmla="*/ 184779 h 305762"/>
              <a:gd name="connsiteX3" fmla="*/ 1667811 w 1788794"/>
              <a:gd name="connsiteY3" fmla="*/ 305762 h 305762"/>
              <a:gd name="connsiteX4" fmla="*/ 0 w 1788794"/>
              <a:gd name="connsiteY4" fmla="*/ 305762 h 30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94" h="305762">
                <a:moveTo>
                  <a:pt x="0" y="0"/>
                </a:moveTo>
                <a:lnTo>
                  <a:pt x="1788794" y="0"/>
                </a:lnTo>
                <a:lnTo>
                  <a:pt x="1788794" y="184779"/>
                </a:lnTo>
                <a:cubicBezTo>
                  <a:pt x="1788794" y="251596"/>
                  <a:pt x="1734628" y="305762"/>
                  <a:pt x="1667811" y="305762"/>
                </a:cubicBezTo>
                <a:lnTo>
                  <a:pt x="0" y="305762"/>
                </a:lnTo>
                <a:close/>
              </a:path>
            </a:pathLst>
          </a:custGeom>
        </p:spPr>
      </p:pic>
      <p:sp>
        <p:nvSpPr>
          <p:cNvPr id="54" name="TextBox 53">
            <a:extLst>
              <a:ext uri="{FF2B5EF4-FFF2-40B4-BE49-F238E27FC236}">
                <a16:creationId xmlns:a16="http://schemas.microsoft.com/office/drawing/2014/main" id="{5B8E5A1C-8444-2243-7CD7-3D0BFFE48C28}"/>
              </a:ext>
            </a:extLst>
          </p:cNvPr>
          <p:cNvSpPr txBox="1">
            <a:spLocks/>
          </p:cNvSpPr>
          <p:nvPr/>
        </p:nvSpPr>
        <p:spPr>
          <a:xfrm>
            <a:off x="1610470" y="2066111"/>
            <a:ext cx="5727590" cy="230832"/>
          </a:xfrm>
          <a:prstGeom prst="rect">
            <a:avLst/>
          </a:prstGeom>
          <a:noFill/>
        </p:spPr>
        <p:txBody>
          <a:bodyPr vert="horz" wrap="square" lIns="0" tIns="0" rIns="0" bIns="0" rtlCol="0" anchor="ctr">
            <a:spAutoFit/>
          </a:bodyPr>
          <a:lstStyle/>
          <a:p>
            <a:r>
              <a:rPr lang="de-DE" sz="1500"/>
              <a:t>Heute lernen Sie, wie Sie mit KI-Tools arbeiten können.</a:t>
            </a:r>
          </a:p>
        </p:txBody>
      </p:sp>
      <p:grpSp>
        <p:nvGrpSpPr>
          <p:cNvPr id="55" name="Group 54">
            <a:extLst>
              <a:ext uri="{FF2B5EF4-FFF2-40B4-BE49-F238E27FC236}">
                <a16:creationId xmlns:a16="http://schemas.microsoft.com/office/drawing/2014/main" id="{BFEA0099-C811-E2FA-4C00-F6253C3821D2}"/>
              </a:ext>
              <a:ext uri="{C183D7F6-B498-43B3-948B-1728B52AA6E4}">
                <adec:decorative xmlns:adec="http://schemas.microsoft.com/office/drawing/2017/decorative" val="1"/>
              </a:ext>
            </a:extLst>
          </p:cNvPr>
          <p:cNvGrpSpPr>
            <a:grpSpLocks/>
          </p:cNvGrpSpPr>
          <p:nvPr/>
        </p:nvGrpSpPr>
        <p:grpSpPr>
          <a:xfrm>
            <a:off x="954153" y="1945986"/>
            <a:ext cx="474335" cy="471083"/>
            <a:chOff x="547424" y="4293480"/>
            <a:chExt cx="640026" cy="657416"/>
          </a:xfrm>
        </p:grpSpPr>
        <p:grpSp>
          <p:nvGrpSpPr>
            <p:cNvPr id="56" name="Group 55">
              <a:extLst>
                <a:ext uri="{FF2B5EF4-FFF2-40B4-BE49-F238E27FC236}">
                  <a16:creationId xmlns:a16="http://schemas.microsoft.com/office/drawing/2014/main" id="{50E86B9F-F661-CF69-667A-8708AB705AB9}"/>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75F133E0-D811-2BBC-C849-C4A2DEEA5E7D}"/>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2D9CB8CF-EACF-F8FB-8DDB-54C4EA7345F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DDF620CB-785A-2880-512B-4FDA5A5AC5F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242FDB2B-BE93-B012-A523-8C465E0EEC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0FBAAB43-96E2-896D-22E7-09BD0DF85E8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7B7DFC76-5CE8-11FA-476D-06F2529CD93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64" name="TextBox 63">
            <a:extLst>
              <a:ext uri="{FF2B5EF4-FFF2-40B4-BE49-F238E27FC236}">
                <a16:creationId xmlns:a16="http://schemas.microsoft.com/office/drawing/2014/main" id="{7A767D4D-F77C-E2EF-9940-8B1139837121}"/>
              </a:ext>
            </a:extLst>
          </p:cNvPr>
          <p:cNvSpPr txBox="1">
            <a:spLocks/>
          </p:cNvSpPr>
          <p:nvPr/>
        </p:nvSpPr>
        <p:spPr>
          <a:xfrm>
            <a:off x="1610470" y="2860978"/>
            <a:ext cx="5526930" cy="692497"/>
          </a:xfrm>
          <a:prstGeom prst="rect">
            <a:avLst/>
          </a:prstGeom>
          <a:noFill/>
        </p:spPr>
        <p:txBody>
          <a:bodyPr vert="horz" wrap="square" lIns="0" tIns="0" rIns="0" bIns="0" rtlCol="0" anchor="ctr">
            <a:spAutoFit/>
          </a:bodyPr>
          <a:lstStyle/>
          <a:p>
            <a:r>
              <a:rPr lang="de-DE" sz="1500"/>
              <a:t>Sie entdecken einige erstaunliche Dinge, die KI-Tools wie Microsoft Copilot leisten können, und Sie werden die nötigen Fähigkeiten erlernen und üben, mit ihnen zu arbeiten.</a:t>
            </a:r>
          </a:p>
        </p:txBody>
      </p:sp>
      <p:grpSp>
        <p:nvGrpSpPr>
          <p:cNvPr id="65" name="Group 64">
            <a:extLst>
              <a:ext uri="{FF2B5EF4-FFF2-40B4-BE49-F238E27FC236}">
                <a16:creationId xmlns:a16="http://schemas.microsoft.com/office/drawing/2014/main" id="{AD56F7D3-B5FC-98BD-15AB-FF39B8869FFA}"/>
              </a:ext>
              <a:ext uri="{C183D7F6-B498-43B3-948B-1728B52AA6E4}">
                <adec:decorative xmlns:adec="http://schemas.microsoft.com/office/drawing/2017/decorative" val="1"/>
              </a:ext>
            </a:extLst>
          </p:cNvPr>
          <p:cNvGrpSpPr>
            <a:grpSpLocks/>
          </p:cNvGrpSpPr>
          <p:nvPr/>
        </p:nvGrpSpPr>
        <p:grpSpPr>
          <a:xfrm>
            <a:off x="954153" y="2837895"/>
            <a:ext cx="474335" cy="471083"/>
            <a:chOff x="547424" y="4293480"/>
            <a:chExt cx="640026" cy="657416"/>
          </a:xfrm>
        </p:grpSpPr>
        <p:grpSp>
          <p:nvGrpSpPr>
            <p:cNvPr id="66" name="Group 65">
              <a:extLst>
                <a:ext uri="{FF2B5EF4-FFF2-40B4-BE49-F238E27FC236}">
                  <a16:creationId xmlns:a16="http://schemas.microsoft.com/office/drawing/2014/main" id="{62F2585E-BD8D-69C6-1361-6A2298CFE3E2}"/>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3A0E98F7-DADE-DCDF-30D4-2CEC3E2A2D3B}"/>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D488F34-1BC8-250E-740B-E986ECFD1D8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7079D4DE-11C0-18CD-6F9B-68A213A92BA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127F3886-5526-419B-B65A-C74298FAA69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0144EAE9-A866-C359-2418-79839FA3E07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FA0FA7EA-7DFC-9047-C981-5888D8A81A3C}"/>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3" name="TextBox 72">
            <a:extLst>
              <a:ext uri="{FF2B5EF4-FFF2-40B4-BE49-F238E27FC236}">
                <a16:creationId xmlns:a16="http://schemas.microsoft.com/office/drawing/2014/main" id="{1CFCB87A-72AD-3FD3-2D92-8A79D46282F2}"/>
              </a:ext>
            </a:extLst>
          </p:cNvPr>
          <p:cNvSpPr txBox="1">
            <a:spLocks/>
          </p:cNvSpPr>
          <p:nvPr/>
        </p:nvSpPr>
        <p:spPr>
          <a:xfrm>
            <a:off x="1610470" y="4020468"/>
            <a:ext cx="5727590" cy="692497"/>
          </a:xfrm>
          <a:prstGeom prst="rect">
            <a:avLst/>
          </a:prstGeom>
          <a:noFill/>
        </p:spPr>
        <p:txBody>
          <a:bodyPr vert="horz" wrap="square" lIns="0" tIns="0" rIns="0" bIns="0" rtlCol="0" anchor="ctr">
            <a:spAutoFit/>
          </a:bodyPr>
          <a:lstStyle/>
          <a:p>
            <a:r>
              <a:rPr lang="de-DE" sz="1500"/>
              <a:t>Sie werden Ihre Vorstellungskraft und Kreativität nutzen, um einen neuen Ort zu erfinden und mit generativer KI Inhalte zu erstellen, die seine Geschichte erzählen.</a:t>
            </a:r>
          </a:p>
        </p:txBody>
      </p:sp>
      <p:grpSp>
        <p:nvGrpSpPr>
          <p:cNvPr id="75" name="Group 74">
            <a:extLst>
              <a:ext uri="{FF2B5EF4-FFF2-40B4-BE49-F238E27FC236}">
                <a16:creationId xmlns:a16="http://schemas.microsoft.com/office/drawing/2014/main" id="{DA035127-8E9D-A78A-AAED-6BD7930DFAB0}"/>
              </a:ext>
              <a:ext uri="{C183D7F6-B498-43B3-948B-1728B52AA6E4}">
                <adec:decorative xmlns:adec="http://schemas.microsoft.com/office/drawing/2017/decorative" val="1"/>
              </a:ext>
            </a:extLst>
          </p:cNvPr>
          <p:cNvGrpSpPr>
            <a:grpSpLocks/>
          </p:cNvGrpSpPr>
          <p:nvPr/>
        </p:nvGrpSpPr>
        <p:grpSpPr>
          <a:xfrm>
            <a:off x="954153" y="3997385"/>
            <a:ext cx="474335" cy="471083"/>
            <a:chOff x="547424" y="4293480"/>
            <a:chExt cx="640026" cy="657416"/>
          </a:xfrm>
        </p:grpSpPr>
        <p:grpSp>
          <p:nvGrpSpPr>
            <p:cNvPr id="76" name="Group 75">
              <a:extLst>
                <a:ext uri="{FF2B5EF4-FFF2-40B4-BE49-F238E27FC236}">
                  <a16:creationId xmlns:a16="http://schemas.microsoft.com/office/drawing/2014/main" id="{7BC5D696-BF3D-6DD4-74D1-856C09212DFA}"/>
                </a:ext>
              </a:extLst>
            </p:cNvPr>
            <p:cNvGrpSpPr/>
            <p:nvPr/>
          </p:nvGrpSpPr>
          <p:grpSpPr>
            <a:xfrm>
              <a:off x="547424" y="4293480"/>
              <a:ext cx="640026" cy="657416"/>
              <a:chOff x="987658" y="5065483"/>
              <a:chExt cx="1169054" cy="1200820"/>
            </a:xfrm>
          </p:grpSpPr>
          <p:grpSp>
            <p:nvGrpSpPr>
              <p:cNvPr id="78" name="Group 77">
                <a:extLst>
                  <a:ext uri="{FF2B5EF4-FFF2-40B4-BE49-F238E27FC236}">
                    <a16:creationId xmlns:a16="http://schemas.microsoft.com/office/drawing/2014/main" id="{4B07F70F-57DA-EE3C-051C-1DB76822EEE3}"/>
                  </a:ext>
                </a:extLst>
              </p:cNvPr>
              <p:cNvGrpSpPr/>
              <p:nvPr/>
            </p:nvGrpSpPr>
            <p:grpSpPr>
              <a:xfrm>
                <a:off x="987658" y="5065483"/>
                <a:ext cx="1169054" cy="1200820"/>
                <a:chOff x="6349393" y="1711575"/>
                <a:chExt cx="5590022" cy="5674618"/>
              </a:xfrm>
            </p:grpSpPr>
            <p:sp>
              <p:nvSpPr>
                <p:cNvPr id="81" name="Rounded Rectangle 3_1">
                  <a:extLst>
                    <a:ext uri="{FF2B5EF4-FFF2-40B4-BE49-F238E27FC236}">
                      <a16:creationId xmlns:a16="http://schemas.microsoft.com/office/drawing/2014/main" id="{2655AA4A-949D-E852-3C4B-5B992AC22E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2" name="Rounded Rectangle 3_1">
                  <a:extLst>
                    <a:ext uri="{FF2B5EF4-FFF2-40B4-BE49-F238E27FC236}">
                      <a16:creationId xmlns:a16="http://schemas.microsoft.com/office/drawing/2014/main" id="{4451E773-7FFE-9BB4-466E-21E8383B81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79" name="Rounded Rectangle 3_1">
                <a:extLst>
                  <a:ext uri="{FF2B5EF4-FFF2-40B4-BE49-F238E27FC236}">
                    <a16:creationId xmlns:a16="http://schemas.microsoft.com/office/drawing/2014/main" id="{7DBC0293-9638-1A88-0FD3-2443763B8DB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0" name="Rounded Rectangle 24_1">
                <a:extLst>
                  <a:ext uri="{FF2B5EF4-FFF2-40B4-BE49-F238E27FC236}">
                    <a16:creationId xmlns:a16="http://schemas.microsoft.com/office/drawing/2014/main" id="{FA784D5D-7E3D-B4BA-E317-9A4160B0030B}"/>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601C7D-595E-1D06-D3EC-852B479B3E8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4" name="TextBox 73">
            <a:extLst>
              <a:ext uri="{FF2B5EF4-FFF2-40B4-BE49-F238E27FC236}">
                <a16:creationId xmlns:a16="http://schemas.microsoft.com/office/drawing/2014/main" id="{8AD051B0-AAD5-5EA0-D531-68CCE7C78CD7}"/>
              </a:ext>
            </a:extLst>
          </p:cNvPr>
          <p:cNvSpPr txBox="1">
            <a:spLocks/>
          </p:cNvSpPr>
          <p:nvPr/>
        </p:nvSpPr>
        <p:spPr>
          <a:xfrm>
            <a:off x="1610470" y="5187652"/>
            <a:ext cx="5727590" cy="923330"/>
          </a:xfrm>
          <a:prstGeom prst="rect">
            <a:avLst/>
          </a:prstGeom>
          <a:noFill/>
        </p:spPr>
        <p:txBody>
          <a:bodyPr vert="horz" wrap="square" lIns="0" tIns="0" rIns="0" bIns="0" rtlCol="0" anchor="ctr">
            <a:spAutoFit/>
          </a:bodyPr>
          <a:lstStyle/>
          <a:p>
            <a:r>
              <a:rPr lang="de-DE" sz="1500" dirty="0"/>
              <a:t>Im Verlauf dieses Programms erschaffen Sie ein einzigartiges Reiseziel aus Ihrer Fantasie zusammen mit visuellen Darstellungen, einem Überblick über Speisekarte, Musik und Ambiente sowie dem Namen und dem Branding Ihres Traumziels.</a:t>
            </a:r>
          </a:p>
        </p:txBody>
      </p:sp>
      <p:grpSp>
        <p:nvGrpSpPr>
          <p:cNvPr id="83" name="Group 82">
            <a:extLst>
              <a:ext uri="{FF2B5EF4-FFF2-40B4-BE49-F238E27FC236}">
                <a16:creationId xmlns:a16="http://schemas.microsoft.com/office/drawing/2014/main" id="{A6C7D009-4A46-FAA0-1853-E66F8E4F9171}"/>
              </a:ext>
              <a:ext uri="{C183D7F6-B498-43B3-948B-1728B52AA6E4}">
                <adec:decorative xmlns:adec="http://schemas.microsoft.com/office/drawing/2017/decorative" val="1"/>
              </a:ext>
            </a:extLst>
          </p:cNvPr>
          <p:cNvGrpSpPr>
            <a:grpSpLocks/>
          </p:cNvGrpSpPr>
          <p:nvPr/>
        </p:nvGrpSpPr>
        <p:grpSpPr>
          <a:xfrm>
            <a:off x="954153" y="5156875"/>
            <a:ext cx="474335" cy="471083"/>
            <a:chOff x="547424" y="4293480"/>
            <a:chExt cx="640026" cy="657416"/>
          </a:xfrm>
        </p:grpSpPr>
        <p:grpSp>
          <p:nvGrpSpPr>
            <p:cNvPr id="84" name="Group 83">
              <a:extLst>
                <a:ext uri="{FF2B5EF4-FFF2-40B4-BE49-F238E27FC236}">
                  <a16:creationId xmlns:a16="http://schemas.microsoft.com/office/drawing/2014/main" id="{01C449D6-68A1-53DE-8FB0-74308DE58F23}"/>
                </a:ext>
              </a:extLst>
            </p:cNvPr>
            <p:cNvGrpSpPr/>
            <p:nvPr/>
          </p:nvGrpSpPr>
          <p:grpSpPr>
            <a:xfrm>
              <a:off x="547424" y="4293480"/>
              <a:ext cx="640026" cy="657416"/>
              <a:chOff x="987658" y="5065483"/>
              <a:chExt cx="1169054" cy="1200820"/>
            </a:xfrm>
          </p:grpSpPr>
          <p:grpSp>
            <p:nvGrpSpPr>
              <p:cNvPr id="86" name="Group 85">
                <a:extLst>
                  <a:ext uri="{FF2B5EF4-FFF2-40B4-BE49-F238E27FC236}">
                    <a16:creationId xmlns:a16="http://schemas.microsoft.com/office/drawing/2014/main" id="{EF339EEA-B02B-2E5D-B407-2FE29442A99C}"/>
                  </a:ext>
                </a:extLst>
              </p:cNvPr>
              <p:cNvGrpSpPr/>
              <p:nvPr/>
            </p:nvGrpSpPr>
            <p:grpSpPr>
              <a:xfrm>
                <a:off x="987658" y="5065483"/>
                <a:ext cx="1169054" cy="1200820"/>
                <a:chOff x="6349393" y="1711575"/>
                <a:chExt cx="5590022" cy="5674618"/>
              </a:xfrm>
            </p:grpSpPr>
            <p:sp>
              <p:nvSpPr>
                <p:cNvPr id="89" name="Rounded Rectangle 3_1">
                  <a:extLst>
                    <a:ext uri="{FF2B5EF4-FFF2-40B4-BE49-F238E27FC236}">
                      <a16:creationId xmlns:a16="http://schemas.microsoft.com/office/drawing/2014/main" id="{0B0180D3-5F10-03F8-97EE-DEDFF918CFAE}"/>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90" name="Rounded Rectangle 3_1">
                  <a:extLst>
                    <a:ext uri="{FF2B5EF4-FFF2-40B4-BE49-F238E27FC236}">
                      <a16:creationId xmlns:a16="http://schemas.microsoft.com/office/drawing/2014/main" id="{550BB677-F510-CEBF-DA89-DFA6989E0D8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87" name="Rounded Rectangle 3_1">
                <a:extLst>
                  <a:ext uri="{FF2B5EF4-FFF2-40B4-BE49-F238E27FC236}">
                    <a16:creationId xmlns:a16="http://schemas.microsoft.com/office/drawing/2014/main" id="{F78C0E6D-9EDB-C087-F684-A0BEC6C51A2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8" name="Rounded Rectangle 24_1">
                <a:extLst>
                  <a:ext uri="{FF2B5EF4-FFF2-40B4-BE49-F238E27FC236}">
                    <a16:creationId xmlns:a16="http://schemas.microsoft.com/office/drawing/2014/main" id="{1D29BFEC-8096-AC23-0148-A36519C3A0F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5" name="Oval 84">
              <a:extLst>
                <a:ext uri="{FF2B5EF4-FFF2-40B4-BE49-F238E27FC236}">
                  <a16:creationId xmlns:a16="http://schemas.microsoft.com/office/drawing/2014/main" id="{EAAA2381-D5C4-B03C-199B-2F35C9F9BF1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cxnSp>
        <p:nvCxnSpPr>
          <p:cNvPr id="92" name="Straight Connector 91">
            <a:extLst>
              <a:ext uri="{FF2B5EF4-FFF2-40B4-BE49-F238E27FC236}">
                <a16:creationId xmlns:a16="http://schemas.microsoft.com/office/drawing/2014/main" id="{A61546BF-5978-8244-F231-375F7C2B24DF}"/>
              </a:ext>
              <a:ext uri="{C183D7F6-B498-43B3-948B-1728B52AA6E4}">
                <adec:decorative xmlns:adec="http://schemas.microsoft.com/office/drawing/2017/decorative" val="1"/>
              </a:ext>
            </a:extLst>
          </p:cNvPr>
          <p:cNvCxnSpPr/>
          <p:nvPr/>
        </p:nvCxnSpPr>
        <p:spPr>
          <a:xfrm>
            <a:off x="1590805" y="494646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D0C32C-54E9-A87B-235B-131EF9014F2E}"/>
              </a:ext>
              <a:ext uri="{C183D7F6-B498-43B3-948B-1728B52AA6E4}">
                <adec:decorative xmlns:adec="http://schemas.microsoft.com/office/drawing/2017/decorative" val="1"/>
              </a:ext>
            </a:extLst>
          </p:cNvPr>
          <p:cNvCxnSpPr/>
          <p:nvPr/>
        </p:nvCxnSpPr>
        <p:spPr>
          <a:xfrm>
            <a:off x="1590805" y="378697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DCCD81-EE98-9AA3-DA74-146F37ADDA61}"/>
              </a:ext>
              <a:ext uri="{C183D7F6-B498-43B3-948B-1728B52AA6E4}">
                <adec:decorative xmlns:adec="http://schemas.microsoft.com/office/drawing/2017/decorative" val="1"/>
              </a:ext>
            </a:extLst>
          </p:cNvPr>
          <p:cNvCxnSpPr/>
          <p:nvPr/>
        </p:nvCxnSpPr>
        <p:spPr>
          <a:xfrm>
            <a:off x="1590805" y="262748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ool">
            <a:extLst>
              <a:ext uri="{FF2B5EF4-FFF2-40B4-BE49-F238E27FC236}">
                <a16:creationId xmlns:a16="http://schemas.microsoft.com/office/drawing/2014/main" id="{74019FA1-08DA-8EA2-8D6D-414A52D36092}"/>
              </a:ext>
              <a:ext uri="{C183D7F6-B498-43B3-948B-1728B52AA6E4}">
                <adec:decorative xmlns:adec="http://schemas.microsoft.com/office/drawing/2017/decorative" val="1"/>
              </a:ext>
            </a:extLst>
          </p:cNvPr>
          <p:cNvSpPr>
            <a:spLocks noChangeAspect="1" noEditPoints="1"/>
          </p:cNvSpPr>
          <p:nvPr/>
        </p:nvSpPr>
        <p:spPr bwMode="auto">
          <a:xfrm>
            <a:off x="1118349" y="2078740"/>
            <a:ext cx="145944" cy="20557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106" name="zoom">
            <a:extLst>
              <a:ext uri="{FF2B5EF4-FFF2-40B4-BE49-F238E27FC236}">
                <a16:creationId xmlns:a16="http://schemas.microsoft.com/office/drawing/2014/main" id="{F5208C11-F938-D8B8-493C-08E40B470795}"/>
              </a:ext>
              <a:ext uri="{C183D7F6-B498-43B3-948B-1728B52AA6E4}">
                <adec:decorative xmlns:adec="http://schemas.microsoft.com/office/drawing/2017/decorative" val="1"/>
              </a:ext>
            </a:extLst>
          </p:cNvPr>
          <p:cNvSpPr>
            <a:spLocks noChangeAspect="1" noEditPoints="1"/>
          </p:cNvSpPr>
          <p:nvPr/>
        </p:nvSpPr>
        <p:spPr bwMode="auto">
          <a:xfrm flipH="1">
            <a:off x="1084859" y="2968263"/>
            <a:ext cx="212922" cy="210346"/>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7" name="SurfaceStylus_EC87">
            <a:extLst>
              <a:ext uri="{FF2B5EF4-FFF2-40B4-BE49-F238E27FC236}">
                <a16:creationId xmlns:a16="http://schemas.microsoft.com/office/drawing/2014/main" id="{7324E999-7511-2DE7-713F-FDDB7B6B30C9}"/>
              </a:ext>
              <a:ext uri="{C183D7F6-B498-43B3-948B-1728B52AA6E4}">
                <adec:decorative xmlns:adec="http://schemas.microsoft.com/office/drawing/2017/decorative" val="1"/>
              </a:ext>
            </a:extLst>
          </p:cNvPr>
          <p:cNvSpPr>
            <a:spLocks noChangeAspect="1" noEditPoints="1"/>
          </p:cNvSpPr>
          <p:nvPr/>
        </p:nvSpPr>
        <p:spPr bwMode="auto">
          <a:xfrm>
            <a:off x="1106292" y="4147858"/>
            <a:ext cx="170058" cy="17013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light">
            <a:extLst>
              <a:ext uri="{FF2B5EF4-FFF2-40B4-BE49-F238E27FC236}">
                <a16:creationId xmlns:a16="http://schemas.microsoft.com/office/drawing/2014/main" id="{C851CFE2-8272-2DA8-F557-B858165FE1C4}"/>
              </a:ext>
              <a:ext uri="{C183D7F6-B498-43B3-948B-1728B52AA6E4}">
                <adec:decorative xmlns:adec="http://schemas.microsoft.com/office/drawing/2017/decorative" val="1"/>
              </a:ext>
            </a:extLst>
          </p:cNvPr>
          <p:cNvSpPr>
            <a:spLocks noChangeAspect="1" noEditPoints="1"/>
          </p:cNvSpPr>
          <p:nvPr/>
        </p:nvSpPr>
        <p:spPr bwMode="auto">
          <a:xfrm>
            <a:off x="1113436" y="5276783"/>
            <a:ext cx="155770" cy="23126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 name="TextBox 2">
            <a:extLst>
              <a:ext uri="{FF2B5EF4-FFF2-40B4-BE49-F238E27FC236}">
                <a16:creationId xmlns:a16="http://schemas.microsoft.com/office/drawing/2014/main" id="{A01AF814-D59B-9A7B-ABE9-9C852187FB35}"/>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pic>
        <p:nvPicPr>
          <p:cNvPr id="7" name="Picture 6">
            <a:extLst>
              <a:ext uri="{FF2B5EF4-FFF2-40B4-BE49-F238E27FC236}">
                <a16:creationId xmlns:a16="http://schemas.microsoft.com/office/drawing/2014/main" id="{C993E05D-7CAE-E73D-71BF-AB818154F993}"/>
              </a:ext>
            </a:extLst>
          </p:cNvPr>
          <p:cNvPicPr>
            <a:picLocks noChangeAspect="1"/>
          </p:cNvPicPr>
          <p:nvPr/>
        </p:nvPicPr>
        <p:blipFill>
          <a:blip r:embed="rId4"/>
          <a:srcRect/>
          <a:stretch/>
        </p:blipFill>
        <p:spPr>
          <a:xfrm>
            <a:off x="7717619" y="2131440"/>
            <a:ext cx="3702537" cy="3654903"/>
          </a:xfrm>
          <a:prstGeom prst="rect">
            <a:avLst/>
          </a:prstGeom>
          <a:noFill/>
        </p:spPr>
      </p:pic>
    </p:spTree>
    <p:extLst>
      <p:ext uri="{BB962C8B-B14F-4D97-AF65-F5344CB8AC3E}">
        <p14:creationId xmlns:p14="http://schemas.microsoft.com/office/powerpoint/2010/main" val="3018363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29BF-C4B4-3918-2814-695453765B70}"/>
              </a:ext>
            </a:extLst>
          </p:cNvPr>
          <p:cNvSpPr>
            <a:spLocks noGrp="1"/>
          </p:cNvSpPr>
          <p:nvPr>
            <p:ph type="title"/>
          </p:nvPr>
        </p:nvSpPr>
        <p:spPr>
          <a:xfrm>
            <a:off x="588963" y="457200"/>
            <a:ext cx="11017250" cy="492443"/>
          </a:xfrm>
        </p:spPr>
        <p:txBody>
          <a:bodyPr/>
          <a:lstStyle/>
          <a:p>
            <a:r>
              <a:rPr lang="de-DE"/>
              <a:t>Lerneinheit 1: Erste Schritte</a:t>
            </a:r>
          </a:p>
        </p:txBody>
      </p:sp>
      <p:grpSp>
        <p:nvGrpSpPr>
          <p:cNvPr id="99" name="Group 98">
            <a:extLst>
              <a:ext uri="{FF2B5EF4-FFF2-40B4-BE49-F238E27FC236}">
                <a16:creationId xmlns:a16="http://schemas.microsoft.com/office/drawing/2014/main" id="{7AEA2BA6-3C8D-810E-43D8-E0AD9142D93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00" name="Picture 99">
              <a:extLst>
                <a:ext uri="{FF2B5EF4-FFF2-40B4-BE49-F238E27FC236}">
                  <a16:creationId xmlns:a16="http://schemas.microsoft.com/office/drawing/2014/main" id="{8E5D387F-3D93-5677-1EDA-295089B660A3}"/>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01" name="Straight Connector 100">
              <a:extLst>
                <a:ext uri="{FF2B5EF4-FFF2-40B4-BE49-F238E27FC236}">
                  <a16:creationId xmlns:a16="http://schemas.microsoft.com/office/drawing/2014/main" id="{3C8316A0-AC34-27D9-7CC9-617046C69F1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A8AC44E-0B7C-B24A-F237-DCF96D8B08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84436" y="4397468"/>
            <a:ext cx="2662843" cy="2247020"/>
          </a:xfrm>
          <a:prstGeom prst="rect">
            <a:avLst/>
          </a:prstGeom>
        </p:spPr>
      </p:pic>
      <p:sp>
        <p:nvSpPr>
          <p:cNvPr id="4" name="Arrow: U-Turn 3">
            <a:extLst>
              <a:ext uri="{FF2B5EF4-FFF2-40B4-BE49-F238E27FC236}">
                <a16:creationId xmlns:a16="http://schemas.microsoft.com/office/drawing/2014/main" id="{73E98749-6145-30A9-FD8D-9B138E1C069C}"/>
              </a:ext>
              <a:ext uri="{C183D7F6-B498-43B3-948B-1728B52AA6E4}">
                <adec:decorative xmlns:adec="http://schemas.microsoft.com/office/drawing/2017/decorative" val="1"/>
              </a:ext>
            </a:extLst>
          </p:cNvPr>
          <p:cNvSpPr/>
          <p:nvPr/>
        </p:nvSpPr>
        <p:spPr bwMode="auto">
          <a:xfrm>
            <a:off x="5876925" y="1320800"/>
            <a:ext cx="5750832" cy="4279900"/>
          </a:xfrm>
          <a:prstGeom prst="uturnArrow">
            <a:avLst>
              <a:gd name="adj1" fmla="val 25000"/>
              <a:gd name="adj2" fmla="val 0"/>
              <a:gd name="adj3" fmla="val 54757"/>
              <a:gd name="adj4" fmla="val 6957"/>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Arrow: Bent 4">
            <a:extLst>
              <a:ext uri="{FF2B5EF4-FFF2-40B4-BE49-F238E27FC236}">
                <a16:creationId xmlns:a16="http://schemas.microsoft.com/office/drawing/2014/main" id="{1BD3AADD-1FA0-C8C3-027C-74248BFEC745}"/>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9AB60FA-E0F0-DFC5-E0F3-76ADB221B8F5}"/>
              </a:ext>
              <a:ext uri="{C183D7F6-B498-43B3-948B-1728B52AA6E4}">
                <adec:decorative xmlns:adec="http://schemas.microsoft.com/office/drawing/2017/decorative" val="1"/>
              </a:ext>
            </a:extLst>
          </p:cNvPr>
          <p:cNvSpPr>
            <a:spLocks/>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8" name="Rectangle: Rounded Corners 7">
            <a:extLst>
              <a:ext uri="{FF2B5EF4-FFF2-40B4-BE49-F238E27FC236}">
                <a16:creationId xmlns:a16="http://schemas.microsoft.com/office/drawing/2014/main" id="{4C04D649-FC7D-269E-D63C-2CF2EF3CA23F}"/>
              </a:ext>
              <a:ext uri="{C183D7F6-B498-43B3-948B-1728B52AA6E4}">
                <adec:decorative xmlns:adec="http://schemas.microsoft.com/office/drawing/2017/decorative" val="1"/>
              </a:ext>
            </a:extLst>
          </p:cNvPr>
          <p:cNvSpPr>
            <a:spLocks/>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a:solidFill>
                <a:schemeClr val="tx1"/>
              </a:solidFill>
            </a:endParaRPr>
          </a:p>
        </p:txBody>
      </p:sp>
      <p:sp>
        <p:nvSpPr>
          <p:cNvPr id="9" name="Rectangle: Rounded Corners 8">
            <a:extLst>
              <a:ext uri="{FF2B5EF4-FFF2-40B4-BE49-F238E27FC236}">
                <a16:creationId xmlns:a16="http://schemas.microsoft.com/office/drawing/2014/main" id="{BEAF2C58-B656-5FFB-42F1-1A925551AD95}"/>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10" name="Table 354">
            <a:extLst>
              <a:ext uri="{FF2B5EF4-FFF2-40B4-BE49-F238E27FC236}">
                <a16:creationId xmlns:a16="http://schemas.microsoft.com/office/drawing/2014/main" id="{DBFF5E89-DF1D-4152-AB5B-C549CD538F05}"/>
              </a:ext>
            </a:extLst>
          </p:cNvPr>
          <p:cNvGraphicFramePr>
            <a:graphicFrameLocks noGrp="1"/>
          </p:cNvGraphicFramePr>
          <p:nvPr>
            <p:extLst>
              <p:ext uri="{D42A27DB-BD31-4B8C-83A1-F6EECF244321}">
                <p14:modId xmlns:p14="http://schemas.microsoft.com/office/powerpoint/2010/main" val="2952061687"/>
              </p:ext>
            </p:extLst>
          </p:nvPr>
        </p:nvGraphicFramePr>
        <p:xfrm>
          <a:off x="709157" y="1433058"/>
          <a:ext cx="4853443" cy="4550056"/>
        </p:xfrm>
        <a:graphic>
          <a:graphicData uri="http://schemas.openxmlformats.org/drawingml/2006/table">
            <a:tbl>
              <a:tblPr firstRow="1" bandRow="1">
                <a:tableStyleId>{5C22544A-7EE6-4342-B048-85BDC9FD1C3A}</a:tableStyleId>
              </a:tblPr>
              <a:tblGrid>
                <a:gridCol w="402093">
                  <a:extLst>
                    <a:ext uri="{9D8B030D-6E8A-4147-A177-3AD203B41FA5}">
                      <a16:colId xmlns:a16="http://schemas.microsoft.com/office/drawing/2014/main" val="774820194"/>
                    </a:ext>
                  </a:extLst>
                </a:gridCol>
                <a:gridCol w="4451350">
                  <a:extLst>
                    <a:ext uri="{9D8B030D-6E8A-4147-A177-3AD203B41FA5}">
                      <a16:colId xmlns:a16="http://schemas.microsoft.com/office/drawing/2014/main" val="4243873998"/>
                    </a:ext>
                  </a:extLst>
                </a:gridCol>
              </a:tblGrid>
              <a:tr h="494384">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noProof="0">
                          <a:ln>
                            <a:noFill/>
                          </a:ln>
                          <a:solidFill>
                            <a:schemeClr val="accent2"/>
                          </a:solidFill>
                          <a:effectLst/>
                          <a:uLnTx/>
                          <a:uFillTx/>
                          <a:latin typeface="+mn-lt"/>
                          <a:ea typeface="+mn-lt"/>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200" b="0" i="0" u="none" strike="noStrike" cap="none" normalizeH="0" baseline="0" noProof="0" dirty="0">
                          <a:ln>
                            <a:noFill/>
                          </a:ln>
                          <a:solidFill>
                            <a:schemeClr val="tx1"/>
                          </a:solidFill>
                          <a:effectLst/>
                          <a:uLnTx/>
                          <a:uFillTx/>
                          <a:latin typeface="+mj-lt"/>
                          <a:ea typeface="+mn-lt"/>
                          <a:cs typeface="Segoe UI"/>
                        </a:rPr>
                        <a:t>Öffnen Sie Ihren Browser, und rufen Sie </a:t>
                      </a:r>
                      <a:r>
                        <a:rPr kumimoji="0" lang="de-DE" sz="1200" b="0" i="0" u="none" strike="noStrike" cap="none" normalizeH="0" baseline="0" noProof="0" dirty="0">
                          <a:ln>
                            <a:noFill/>
                          </a:ln>
                          <a:solidFill>
                            <a:schemeClr val="tx1"/>
                          </a:solidFill>
                          <a:effectLst/>
                          <a:uLnTx/>
                          <a:uFillTx/>
                          <a:latin typeface="+mj-lt"/>
                          <a:ea typeface="+mn-lt"/>
                          <a:cs typeface="Segoe UI"/>
                          <a:hlinkClick r:id="rId4"/>
                        </a:rPr>
                        <a:t>copilot.Microsoft.com</a:t>
                      </a:r>
                      <a:r>
                        <a:rPr kumimoji="0" lang="de-DE" sz="1200" b="0" i="0" u="none" strike="noStrike" cap="none" normalizeH="0" baseline="0" noProof="0" dirty="0">
                          <a:ln>
                            <a:noFill/>
                          </a:ln>
                          <a:solidFill>
                            <a:schemeClr val="tx1"/>
                          </a:solidFill>
                          <a:effectLst/>
                          <a:uLnTx/>
                          <a:uFillTx/>
                          <a:latin typeface="+mj-lt"/>
                          <a:ea typeface="+mn-lt"/>
                          <a:cs typeface="Segoe UI"/>
                        </a:rPr>
                        <a:t> auf.</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6179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200" b="0" i="0" u="none" strike="noStrike" cap="none" normalizeH="0" baseline="0" dirty="0">
                          <a:ln>
                            <a:noFill/>
                          </a:ln>
                          <a:solidFill>
                            <a:schemeClr val="tx1"/>
                          </a:solidFill>
                          <a:effectLst/>
                          <a:uLnTx/>
                          <a:uFillTx/>
                          <a:latin typeface="+mj-lt"/>
                          <a:ea typeface="+mn-lt"/>
                          <a:cs typeface="Segoe UI"/>
                        </a:rPr>
                        <a:t>Melden Sie sich mit Ihrem persönlichen Microsoft-Konto bei Copilot an.</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3383437">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de-DE" sz="1200" b="0" i="0" u="none" strike="noStrike" cap="none" normalizeH="0" baseline="0" dirty="0">
                          <a:ln>
                            <a:noFill/>
                          </a:ln>
                          <a:solidFill>
                            <a:schemeClr val="tx1"/>
                          </a:solidFill>
                          <a:effectLst/>
                          <a:uLnTx/>
                          <a:uFillTx/>
                          <a:latin typeface="+mj-lt"/>
                          <a:ea typeface="+mn-lt"/>
                          <a:cs typeface="Segoe UI"/>
                        </a:rPr>
                        <a:t>Wenn Sie noch kein Konto haben, gehen Sie wie folgt vor, um eines zu erstellen:</a:t>
                      </a:r>
                    </a:p>
                    <a:p>
                      <a:pPr marL="285750" lvl="1" indent="-204788">
                        <a:spcBef>
                          <a:spcPts val="0"/>
                        </a:spcBef>
                        <a:buFont typeface="+mj-lt"/>
                        <a:buAutoNum type="alphaLcParenR"/>
                        <a:tabLst/>
                      </a:pPr>
                      <a:r>
                        <a:rPr lang="de-DE" sz="900" dirty="0">
                          <a:solidFill>
                            <a:schemeClr val="tx1"/>
                          </a:solidFill>
                          <a:effectLst/>
                          <a:ea typeface="Segoe UI" panose="020B0502040204020203" pitchFamily="34" charset="0"/>
                          <a:cs typeface="Segoe UI Semibold" panose="020B0702040204020203" pitchFamily="34" charset="0"/>
                        </a:rPr>
                        <a:t>Öffnen Sie die Registrierungsseite für Microsoft-Konten: Besuchen Sie „account.microsoft.com“.</a:t>
                      </a:r>
                    </a:p>
                    <a:p>
                      <a:pPr marL="285750" lvl="1" indent="-204788">
                        <a:spcBef>
                          <a:spcPts val="400"/>
                        </a:spcBef>
                        <a:buFont typeface="+mj-lt"/>
                        <a:buAutoNum type="alphaLcParenR"/>
                        <a:tabLst/>
                      </a:pPr>
                      <a:r>
                        <a:rPr lang="de-DE" sz="900" dirty="0">
                          <a:solidFill>
                            <a:schemeClr val="tx1"/>
                          </a:solidFill>
                          <a:effectLst/>
                          <a:ea typeface="Segoe UI" panose="020B0502040204020203" pitchFamily="34" charset="0"/>
                          <a:cs typeface="Segoe UI Semibold" panose="020B0702040204020203" pitchFamily="34" charset="0"/>
                        </a:rPr>
                        <a:t>Wählen Sie „Konto erstellen“ aus. Sie finden diese Option auf der</a:t>
                      </a:r>
                      <a:br>
                        <a:rPr lang="de-DE" sz="900" dirty="0">
                          <a:solidFill>
                            <a:schemeClr val="tx1"/>
                          </a:solidFill>
                          <a:effectLst/>
                          <a:ea typeface="Segoe UI" panose="020B0502040204020203" pitchFamily="34" charset="0"/>
                          <a:cs typeface="Segoe UI Semibold" panose="020B0702040204020203" pitchFamily="34" charset="0"/>
                        </a:rPr>
                      </a:br>
                      <a:r>
                        <a:rPr lang="de-DE" sz="900" dirty="0">
                          <a:solidFill>
                            <a:schemeClr val="tx1"/>
                          </a:solidFill>
                          <a:effectLst/>
                          <a:ea typeface="Segoe UI" panose="020B0502040204020203" pitchFamily="34" charset="0"/>
                          <a:cs typeface="Segoe UI Semibold" panose="020B0702040204020203" pitchFamily="34" charset="0"/>
                        </a:rPr>
                        <a:t>Anmeldeseite</a:t>
                      </a:r>
                    </a:p>
                    <a:p>
                      <a:pPr marL="285750" lvl="1" indent="-204788">
                        <a:spcBef>
                          <a:spcPts val="400"/>
                        </a:spcBef>
                        <a:buFont typeface="+mj-lt"/>
                        <a:buAutoNum type="alphaLcParenR"/>
                        <a:tabLst/>
                      </a:pPr>
                      <a:r>
                        <a:rPr lang="de-DE" sz="900" dirty="0">
                          <a:solidFill>
                            <a:schemeClr val="tx1"/>
                          </a:solidFill>
                          <a:effectLst/>
                          <a:ea typeface="Segoe UI" panose="020B0502040204020203" pitchFamily="34" charset="0"/>
                          <a:cs typeface="Segoe UI Semibold" panose="020B0702040204020203" pitchFamily="34" charset="0"/>
                        </a:rPr>
                        <a:t>Geben Sie Ihre E-Mail-Adresse ein: Sie können eine vorhandene E-Mail-Adresse verwenden oder eine neue Microsoft Outlook-E-Mail-Adresse erstellen.</a:t>
                      </a:r>
                    </a:p>
                    <a:p>
                      <a:pPr marL="285750" lvl="1" indent="-204788">
                        <a:spcBef>
                          <a:spcPts val="400"/>
                        </a:spcBef>
                        <a:buFont typeface="+mj-lt"/>
                        <a:buAutoNum type="alphaLcParenR"/>
                        <a:tabLst/>
                      </a:pPr>
                      <a:r>
                        <a:rPr lang="de-DE" sz="900" dirty="0">
                          <a:solidFill>
                            <a:schemeClr val="tx1"/>
                          </a:solidFill>
                          <a:effectLst/>
                          <a:ea typeface="Segoe UI" panose="020B0502040204020203" pitchFamily="34" charset="0"/>
                          <a:cs typeface="Segoe UI Semibold" panose="020B0702040204020203" pitchFamily="34" charset="0"/>
                        </a:rPr>
                        <a:t>Erstellen Sie ein Kennwort. Achten Sie darauf, ein sicheres Kennwort zu wählen.</a:t>
                      </a:r>
                    </a:p>
                    <a:p>
                      <a:pPr marL="285750" lvl="1" indent="-204788">
                        <a:spcBef>
                          <a:spcPts val="400"/>
                        </a:spcBef>
                        <a:buFont typeface="+mj-lt"/>
                        <a:buAutoNum type="alphaLcParenR"/>
                        <a:tabLst/>
                      </a:pPr>
                      <a:r>
                        <a:rPr lang="de-DE" sz="900" dirty="0">
                          <a:solidFill>
                            <a:schemeClr val="tx1"/>
                          </a:solidFill>
                          <a:effectLst/>
                          <a:ea typeface="Segoe UI" panose="020B0502040204020203" pitchFamily="34" charset="0"/>
                          <a:cs typeface="Segoe UI Semibold" panose="020B0702040204020203" pitchFamily="34" charset="0"/>
                        </a:rPr>
                        <a:t>Geben Sie Ihre persönlichen Daten ein: Geben Sie Ihren Namen, Ihr Land/Ihre Region und Ihr Geburtsdatum ein.</a:t>
                      </a:r>
                    </a:p>
                    <a:p>
                      <a:pPr marL="285750" lvl="1" indent="-204788">
                        <a:spcBef>
                          <a:spcPts val="400"/>
                        </a:spcBef>
                        <a:buFont typeface="+mj-lt"/>
                        <a:buAutoNum type="alphaLcParenR"/>
                        <a:tabLst/>
                      </a:pPr>
                      <a:r>
                        <a:rPr lang="de-DE" sz="900" dirty="0">
                          <a:solidFill>
                            <a:schemeClr val="tx1"/>
                          </a:solidFill>
                          <a:effectLst/>
                          <a:ea typeface="Segoe UI" panose="020B0502040204020203" pitchFamily="34" charset="0"/>
                          <a:cs typeface="Segoe UI Semibold" panose="020B0702040204020203" pitchFamily="34" charset="0"/>
                        </a:rPr>
                        <a:t>Bestätigen Sie Ihre E-Mail-Adresse: Microsoft sendet Ihnen einen Prüfcode an Ihre E-Mail-Adresse. Geben Sie diesen Code ein, um Ihr Konto zu bestätigen.</a:t>
                      </a:r>
                    </a:p>
                    <a:p>
                      <a:pPr marL="285750" lvl="1" indent="-204788">
                        <a:spcBef>
                          <a:spcPts val="400"/>
                        </a:spcBef>
                        <a:buFont typeface="+mj-lt"/>
                        <a:buAutoNum type="alphaLcParenR"/>
                        <a:tabLst/>
                      </a:pPr>
                      <a:r>
                        <a:rPr lang="de-DE" sz="900" dirty="0">
                          <a:solidFill>
                            <a:schemeClr val="tx1"/>
                          </a:solidFill>
                          <a:effectLst/>
                          <a:ea typeface="Segoe UI" panose="020B0502040204020203" pitchFamily="34" charset="0"/>
                          <a:cs typeface="Segoe UI Semibold" panose="020B0702040204020203" pitchFamily="34" charset="0"/>
                        </a:rPr>
                        <a:t>Füllen Sie das CAPTCHA aus. Bei diesem Schritt wird sichergestellt, dass Sie kein Roboter sind.</a:t>
                      </a:r>
                    </a:p>
                    <a:p>
                      <a:pPr marL="285750" lvl="1" indent="-204788">
                        <a:spcBef>
                          <a:spcPts val="400"/>
                        </a:spcBef>
                        <a:buFont typeface="+mj-lt"/>
                        <a:buAutoNum type="alphaLcParenR"/>
                        <a:tabLst/>
                      </a:pPr>
                      <a:r>
                        <a:rPr lang="de-DE" sz="900" dirty="0">
                          <a:solidFill>
                            <a:schemeClr val="tx1"/>
                          </a:solidFill>
                          <a:effectLst/>
                          <a:ea typeface="Segoe UI" panose="020B0502040204020203" pitchFamily="34" charset="0"/>
                          <a:cs typeface="Segoe UI Semibold" panose="020B0702040204020203" pitchFamily="34" charset="0"/>
                        </a:rPr>
                        <a:t>Akzeptieren Sie die Nutzungsbedingungen: Lesen und akzeptieren Sie die Geschäftsbedingungen von Microsoft</a:t>
                      </a:r>
                      <a:r>
                        <a:rPr lang="de-DE" sz="1050" dirty="0">
                          <a:solidFill>
                            <a:schemeClr val="tx1"/>
                          </a:solidFill>
                          <a:effectLst/>
                          <a:ea typeface="Segoe UI" panose="020B0502040204020203" pitchFamily="34" charset="0"/>
                          <a:cs typeface="Segoe UI Semibold" panose="020B0702040204020203" pitchFamily="34" charset="0"/>
                        </a:rPr>
                        <a:t>.</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1" name="TextBox 10">
            <a:extLst>
              <a:ext uri="{FF2B5EF4-FFF2-40B4-BE49-F238E27FC236}">
                <a16:creationId xmlns:a16="http://schemas.microsoft.com/office/drawing/2014/main" id="{1C45A2B8-4553-8780-B153-BA161D95ADC2}"/>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
        <p:nvSpPr>
          <p:cNvPr id="15" name="Rectangle 14">
            <a:extLst>
              <a:ext uri="{FF2B5EF4-FFF2-40B4-BE49-F238E27FC236}">
                <a16:creationId xmlns:a16="http://schemas.microsoft.com/office/drawing/2014/main" id="{5E97DBC4-87A5-6B5C-21F0-DC7C5E697BDC}"/>
              </a:ext>
            </a:extLst>
          </p:cNvPr>
          <p:cNvSpPr/>
          <p:nvPr/>
        </p:nvSpPr>
        <p:spPr bwMode="auto">
          <a:xfrm>
            <a:off x="6153534" y="1616548"/>
            <a:ext cx="5188533" cy="4183076"/>
          </a:xfrm>
          <a:prstGeom prst="rect">
            <a:avLst/>
          </a:prstGeom>
          <a:solidFill>
            <a:srgbClr val="FCED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13" name="Picture 12" descr="A screenshot of a computer&#10;&#10;AI-generated content may be incorrect.">
            <a:extLst>
              <a:ext uri="{FF2B5EF4-FFF2-40B4-BE49-F238E27FC236}">
                <a16:creationId xmlns:a16="http://schemas.microsoft.com/office/drawing/2014/main" id="{32069DD6-8EF0-B685-A906-83C90C2BCE7B}"/>
              </a:ext>
            </a:extLst>
          </p:cNvPr>
          <p:cNvPicPr>
            <a:picLocks noChangeAspect="1"/>
          </p:cNvPicPr>
          <p:nvPr/>
        </p:nvPicPr>
        <p:blipFill>
          <a:blip r:embed="rId5"/>
          <a:stretch>
            <a:fillRect/>
          </a:stretch>
        </p:blipFill>
        <p:spPr>
          <a:xfrm>
            <a:off x="6153534" y="2123528"/>
            <a:ext cx="5193073" cy="3231485"/>
          </a:xfrm>
          <a:prstGeom prst="rect">
            <a:avLst/>
          </a:prstGeom>
        </p:spPr>
      </p:pic>
    </p:spTree>
    <p:extLst>
      <p:ext uri="{BB962C8B-B14F-4D97-AF65-F5344CB8AC3E}">
        <p14:creationId xmlns:p14="http://schemas.microsoft.com/office/powerpoint/2010/main" val="207380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111F-B8B4-7582-A2E5-75CD690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82DD7-35BC-9F05-0FCA-F3EEDFC4E33B}"/>
              </a:ext>
            </a:extLst>
          </p:cNvPr>
          <p:cNvSpPr>
            <a:spLocks noGrp="1"/>
          </p:cNvSpPr>
          <p:nvPr>
            <p:ph type="title"/>
          </p:nvPr>
        </p:nvSpPr>
        <p:spPr>
          <a:xfrm>
            <a:off x="588263" y="457200"/>
            <a:ext cx="11018520" cy="492443"/>
          </a:xfrm>
        </p:spPr>
        <p:txBody>
          <a:bodyPr/>
          <a:lstStyle/>
          <a:p>
            <a:r>
              <a:rPr lang="de-DE"/>
              <a:t>Lerneinheit 1: Erste Schritte   </a:t>
            </a:r>
          </a:p>
        </p:txBody>
      </p:sp>
      <p:sp>
        <p:nvSpPr>
          <p:cNvPr id="44" name="Arrow: Bent 43">
            <a:extLst>
              <a:ext uri="{FF2B5EF4-FFF2-40B4-BE49-F238E27FC236}">
                <a16:creationId xmlns:a16="http://schemas.microsoft.com/office/drawing/2014/main" id="{EF2DD4BB-8676-BDE8-C9AF-D73BE43A9A27}"/>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5" name="Arrow: U-Turn 44">
            <a:extLst>
              <a:ext uri="{FF2B5EF4-FFF2-40B4-BE49-F238E27FC236}">
                <a16:creationId xmlns:a16="http://schemas.microsoft.com/office/drawing/2014/main" id="{B845ECB4-C549-C1EF-4A32-39DCF6F3E8E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46" name="Picture 45">
            <a:extLst>
              <a:ext uri="{FF2B5EF4-FFF2-40B4-BE49-F238E27FC236}">
                <a16:creationId xmlns:a16="http://schemas.microsoft.com/office/drawing/2014/main" id="{67BE3BD7-1597-AE3E-7BEE-069182839E6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47" name="Rectangle: Rounded Corners 46">
            <a:extLst>
              <a:ext uri="{FF2B5EF4-FFF2-40B4-BE49-F238E27FC236}">
                <a16:creationId xmlns:a16="http://schemas.microsoft.com/office/drawing/2014/main" id="{302BE327-EDA6-E840-251F-F541210E5140}"/>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48" name="Rectangle: Rounded Corners 47">
            <a:extLst>
              <a:ext uri="{FF2B5EF4-FFF2-40B4-BE49-F238E27FC236}">
                <a16:creationId xmlns:a16="http://schemas.microsoft.com/office/drawing/2014/main" id="{74B0688D-0FCD-AD1B-54EE-2CEC56B6D09B}"/>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49" name="Rectangle: Rounded Corners 48">
            <a:extLst>
              <a:ext uri="{FF2B5EF4-FFF2-40B4-BE49-F238E27FC236}">
                <a16:creationId xmlns:a16="http://schemas.microsoft.com/office/drawing/2014/main" id="{4A55D200-D59B-BA81-E2B3-F31989BF9135}"/>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50" name="Table 354">
            <a:extLst>
              <a:ext uri="{FF2B5EF4-FFF2-40B4-BE49-F238E27FC236}">
                <a16:creationId xmlns:a16="http://schemas.microsoft.com/office/drawing/2014/main" id="{64A2D9DD-420E-5D6E-0477-3164C3E20278}"/>
              </a:ext>
            </a:extLst>
          </p:cNvPr>
          <p:cNvGraphicFramePr>
            <a:graphicFrameLocks noGrp="1"/>
          </p:cNvGraphicFramePr>
          <p:nvPr>
            <p:extLst>
              <p:ext uri="{D42A27DB-BD31-4B8C-83A1-F6EECF244321}">
                <p14:modId xmlns:p14="http://schemas.microsoft.com/office/powerpoint/2010/main" val="3438764146"/>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noProof="0">
                          <a:ln>
                            <a:noFill/>
                          </a:ln>
                          <a:solidFill>
                            <a:schemeClr val="tx1"/>
                          </a:solidFill>
                          <a:effectLst/>
                          <a:uLnTx/>
                          <a:uFillTx/>
                          <a:latin typeface="+mj-lt"/>
                          <a:ea typeface="+mn-lt"/>
                          <a:cs typeface="Segoe UI"/>
                        </a:rPr>
                        <a:t>Öffnen Sie eine neue Registerkarte in Ihrem Browser.</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a:ln>
                            <a:noFill/>
                          </a:ln>
                          <a:solidFill>
                            <a:schemeClr val="tx1"/>
                          </a:solidFill>
                          <a:effectLst/>
                          <a:uLnTx/>
                          <a:uFillTx/>
                          <a:latin typeface="+mj-lt"/>
                          <a:ea typeface="+mn-lt"/>
                          <a:cs typeface="Segoe UI"/>
                        </a:rPr>
                        <a:t>Navigieren Sie zu </a:t>
                      </a:r>
                      <a:r>
                        <a:rPr kumimoji="0" lang="de-DE" sz="1600" b="0" i="0" u="none" strike="noStrike" cap="none" normalizeH="0" baseline="0">
                          <a:ln>
                            <a:noFill/>
                          </a:ln>
                          <a:solidFill>
                            <a:schemeClr val="tx1"/>
                          </a:solidFill>
                          <a:effectLst/>
                          <a:uLnTx/>
                          <a:uFillTx/>
                          <a:latin typeface="+mj-lt"/>
                          <a:ea typeface="+mn-lt"/>
                          <a:cs typeface="Segoe UI"/>
                          <a:hlinkClick r:id="rId4"/>
                        </a:rPr>
                        <a:t>aka.ms/Explore-AI</a:t>
                      </a:r>
                      <a:r>
                        <a:rPr kumimoji="0" lang="de-DE" sz="1600" b="0" i="0" u="none" strike="noStrike" cap="none" normalizeH="0" baseline="0">
                          <a:ln>
                            <a:noFill/>
                          </a:ln>
                          <a:solidFill>
                            <a:schemeClr val="tx1"/>
                          </a:solidFill>
                          <a:effectLst/>
                          <a:uLnTx/>
                          <a:uFillTx/>
                          <a:latin typeface="+mj-lt"/>
                          <a:ea typeface="+mn-lt"/>
                          <a:cs typeface="Segoe UI"/>
                        </a:rPr>
                        <a:t>.</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a:ln>
                            <a:noFill/>
                          </a:ln>
                          <a:solidFill>
                            <a:schemeClr val="tx1"/>
                          </a:solidFill>
                          <a:effectLst/>
                          <a:uLnTx/>
                          <a:uFillTx/>
                          <a:latin typeface="+mj-lt"/>
                          <a:ea typeface="+mn-lt"/>
                          <a:cs typeface="Segoe UI"/>
                        </a:rPr>
                        <a:t>Sie haben die Schritte in Lerneinheit 1 bereits angemeldet abgeschlossen. Navigieren Sie zu Lerneinheit 2.</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51" name="Picture 50">
            <a:extLst>
              <a:ext uri="{FF2B5EF4-FFF2-40B4-BE49-F238E27FC236}">
                <a16:creationId xmlns:a16="http://schemas.microsoft.com/office/drawing/2014/main" id="{4835F986-3063-2C6B-A06B-2C2FC6D37AD9}"/>
              </a:ext>
              <a:ext uri="{C183D7F6-B498-43B3-948B-1728B52AA6E4}">
                <adec:decorative xmlns:adec="http://schemas.microsoft.com/office/drawing/2017/decorative" val="0"/>
              </a:ext>
            </a:extLst>
          </p:cNvPr>
          <p:cNvPicPr>
            <a:picLocks noChangeAspect="1"/>
          </p:cNvPicPr>
          <p:nvPr/>
        </p:nvPicPr>
        <p:blipFill>
          <a:blip r:embed="rId5"/>
          <a:srcRect/>
          <a:stretch/>
        </p:blipFill>
        <p:spPr>
          <a:xfrm>
            <a:off x="6158268" y="1628447"/>
            <a:ext cx="5188145" cy="4304149"/>
          </a:xfrm>
          <a:prstGeom prst="rect">
            <a:avLst/>
          </a:prstGeom>
          <a:effectLst>
            <a:outerShdw blurRad="127000" algn="ctr" rotWithShape="0">
              <a:prstClr val="black">
                <a:alpha val="10000"/>
              </a:prstClr>
            </a:outerShdw>
          </a:effectLst>
        </p:spPr>
      </p:pic>
      <p:sp>
        <p:nvSpPr>
          <p:cNvPr id="3" name="TextBox 2">
            <a:extLst>
              <a:ext uri="{FF2B5EF4-FFF2-40B4-BE49-F238E27FC236}">
                <a16:creationId xmlns:a16="http://schemas.microsoft.com/office/drawing/2014/main" id="{5F5CB61B-88E1-890C-66DE-5FF75B293493}"/>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2106109587"/>
      </p:ext>
    </p:extLst>
  </p:cSld>
  <p:clrMapOvr>
    <a:masterClrMapping/>
  </p:clrMapOvr>
  <p:transition>
    <p:fade/>
  </p:transition>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6F50B6-9E89-4459-AA01-F8C9860A7020}">
  <ds:schemaRefs>
    <ds:schemaRef ds:uri="http://schemas.microsoft.com/office/2006/metadata/properties"/>
    <ds:schemaRef ds:uri="http://schemas.microsoft.com/office/infopath/2007/PartnerControls"/>
    <ds:schemaRef ds:uri="http://schemas.microsoft.com/sharepoint/v3"/>
    <ds:schemaRef ds:uri="aacecd50-dc2a-4aa9-8ab7-35c14aad326d"/>
  </ds:schemaRefs>
</ds:datastoreItem>
</file>

<file path=customXml/itemProps2.xml><?xml version="1.0" encoding="utf-8"?>
<ds:datastoreItem xmlns:ds="http://schemas.openxmlformats.org/officeDocument/2006/customXml" ds:itemID="{E8E17F0B-B273-44AE-9C54-52981976B00E}"/>
</file>

<file path=customXml/itemProps3.xml><?xml version="1.0" encoding="utf-8"?>
<ds:datastoreItem xmlns:ds="http://schemas.openxmlformats.org/officeDocument/2006/customXml" ds:itemID="{350A3893-5A58-4FAD-A1B2-04FF4DE169B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3852</Words>
  <Application>Microsoft Office PowerPoint</Application>
  <PresentationFormat>Widescreen</PresentationFormat>
  <Paragraphs>403</Paragraphs>
  <Slides>32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Avenir Next LT Pro</vt:lpstr>
      <vt:lpstr>Consolas</vt:lpstr>
      <vt:lpstr>Segoe UI</vt:lpstr>
      <vt:lpstr>Segoe UI Light</vt:lpstr>
      <vt:lpstr>Segoe UI Semibold</vt:lpstr>
      <vt:lpstr>Wingdings</vt:lpstr>
      <vt:lpstr>Microsoft Learn_Off-White Template</vt:lpstr>
      <vt:lpstr>Microsoft Learn Gelegenheiten schaffen</vt:lpstr>
      <vt:lpstr>Microsoft</vt:lpstr>
      <vt:lpstr>Was ist generative KI?</vt:lpstr>
      <vt:lpstr>Was ist Microsoft Copilot?</vt:lpstr>
      <vt:lpstr>Wie funktioniert Microsoft Copilot?</vt:lpstr>
      <vt:lpstr>Richtlinien für effektive Prompts</vt:lpstr>
      <vt:lpstr>Über das Programm: Entwerfen eines Traumziels mit KI </vt:lpstr>
      <vt:lpstr>Lerneinheit 1: Erste Schritte</vt:lpstr>
      <vt:lpstr>Lerneinheit 1: Erste Schritte   </vt:lpstr>
      <vt:lpstr>Lerneinheit 1: Erste Schritte      </vt:lpstr>
      <vt:lpstr>Lerneinheit 2: Idee definieren und den Kontext festlegen</vt:lpstr>
      <vt:lpstr>Lerneinheit 2: Erstellen eines eigenen rollenbasierten Prompts, um den Erlebnisdesigner zu definieren</vt:lpstr>
      <vt:lpstr>Lerneinheit 2: Erstellen eines eigenen rollenbasierten Prompts, um den Erlebnisdesigner zu definieren</vt:lpstr>
      <vt:lpstr>Lerneinheit 2: Haben Sie schon einmal von Mad Libs® gehört?</vt:lpstr>
      <vt:lpstr>Lerneinheit 2: Beispiel für einen rollenbasierten Prompt</vt:lpstr>
      <vt:lpstr>Lerneinheit 2: Idee definieren</vt:lpstr>
      <vt:lpstr>Lerneinheit 3: Hero Image erstellen</vt:lpstr>
      <vt:lpstr>Eigenständiges Arbeiten</vt:lpstr>
      <vt:lpstr>Teilen</vt:lpstr>
      <vt:lpstr>Lerneinheit 4: Ein dramatischer Eingang</vt:lpstr>
      <vt:lpstr>Lerneinheit 5: Merkmale des Reiseziels ausdenken</vt:lpstr>
      <vt:lpstr>Eigenständiges Arbeiten      </vt:lpstr>
      <vt:lpstr>Teilen     </vt:lpstr>
      <vt:lpstr>Lerneinheit 6: Menü planen</vt:lpstr>
      <vt:lpstr>Lerneinheit 7: Ambiente und Musik ausdenken</vt:lpstr>
      <vt:lpstr>Lerneinheit 8: Branding-Material erstellen</vt:lpstr>
      <vt:lpstr>Eigenständiges Arbeiten  </vt:lpstr>
      <vt:lpstr>Projektnachbesprechung</vt:lpstr>
      <vt:lpstr>Wissensbeurteilung</vt:lpstr>
      <vt:lpstr>Zusammenfassung</vt:lpstr>
      <vt:lpstr>Nachdenken und Erweitern: Ihre KI-Journey geht weiter!  </vt:lpstr>
      <vt:lpstr>Microsoft Learn Gelegenheiten schaffen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2025-02-14T21:31:54Z</dcterms:created>
  <dcterms:modified xsi:type="dcterms:W3CDTF">2025-03-13T08:44:26Z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